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630" r:id="rId3"/>
    <p:sldId id="618" r:id="rId4"/>
    <p:sldId id="619" r:id="rId5"/>
    <p:sldId id="515" r:id="rId6"/>
    <p:sldId id="276" r:id="rId7"/>
    <p:sldId id="260" r:id="rId8"/>
    <p:sldId id="460" r:id="rId9"/>
    <p:sldId id="633" r:id="rId10"/>
    <p:sldId id="314" r:id="rId11"/>
    <p:sldId id="459" r:id="rId12"/>
    <p:sldId id="458" r:id="rId13"/>
    <p:sldId id="620" r:id="rId14"/>
    <p:sldId id="636" r:id="rId15"/>
    <p:sldId id="635" r:id="rId16"/>
    <p:sldId id="621" r:id="rId17"/>
    <p:sldId id="622" r:id="rId18"/>
    <p:sldId id="623" r:id="rId19"/>
    <p:sldId id="624" r:id="rId20"/>
    <p:sldId id="632" r:id="rId21"/>
    <p:sldId id="604" r:id="rId22"/>
    <p:sldId id="433" r:id="rId23"/>
    <p:sldId id="625" r:id="rId24"/>
    <p:sldId id="434" r:id="rId25"/>
    <p:sldId id="626" r:id="rId26"/>
    <p:sldId id="445" r:id="rId27"/>
    <p:sldId id="629" r:id="rId2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7" autoAdjust="0"/>
    <p:restoredTop sz="94660"/>
  </p:normalViewPr>
  <p:slideViewPr>
    <p:cSldViewPr snapToGrid="0">
      <p:cViewPr varScale="1">
        <p:scale>
          <a:sx n="105" d="100"/>
          <a:sy n="105" d="100"/>
        </p:scale>
        <p:origin x="5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F444F1-3ADC-9E25-07E3-38BD987CAB6A}"/>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A592F61-5888-469C-5989-0DFCE7397F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0486BA9-0AB2-17E9-B487-6019869667B4}"/>
              </a:ext>
            </a:extLst>
          </p:cNvPr>
          <p:cNvSpPr>
            <a:spLocks noGrp="1"/>
          </p:cNvSpPr>
          <p:nvPr>
            <p:ph type="dt" sz="half" idx="10"/>
          </p:nvPr>
        </p:nvSpPr>
        <p:spPr/>
        <p:txBody>
          <a:bodyPr/>
          <a:lstStyle/>
          <a:p>
            <a:fld id="{02A33EDC-6E89-4840-AA30-241588B4BDB3}" type="datetime1">
              <a:rPr lang="de-DE" smtClean="0"/>
              <a:t>14.10.2026</a:t>
            </a:fld>
            <a:endParaRPr lang="de-DE" dirty="0"/>
          </a:p>
        </p:txBody>
      </p:sp>
      <p:sp>
        <p:nvSpPr>
          <p:cNvPr id="5" name="Fußzeilenplatzhalter 4">
            <a:extLst>
              <a:ext uri="{FF2B5EF4-FFF2-40B4-BE49-F238E27FC236}">
                <a16:creationId xmlns:a16="http://schemas.microsoft.com/office/drawing/2014/main" id="{7D682F13-CAD8-DACF-8688-EA173D250AEE}"/>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6" name="Foliennummernplatzhalter 5">
            <a:extLst>
              <a:ext uri="{FF2B5EF4-FFF2-40B4-BE49-F238E27FC236}">
                <a16:creationId xmlns:a16="http://schemas.microsoft.com/office/drawing/2014/main" id="{0FC4E2B0-9FE7-29A6-F4F3-C1A68AA967C1}"/>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511960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74B0B6-EAE1-C7D4-7286-2F20B5C16E8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9DF2853-74EE-AD79-743C-37668A84D1D0}"/>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A140BE9-C9B9-598C-AB5E-CC7839633097}"/>
              </a:ext>
            </a:extLst>
          </p:cNvPr>
          <p:cNvSpPr>
            <a:spLocks noGrp="1"/>
          </p:cNvSpPr>
          <p:nvPr>
            <p:ph type="dt" sz="half" idx="10"/>
          </p:nvPr>
        </p:nvSpPr>
        <p:spPr/>
        <p:txBody>
          <a:bodyPr/>
          <a:lstStyle/>
          <a:p>
            <a:fld id="{A181E4BD-3DF8-499D-B677-FCC3D6C22141}" type="datetime1">
              <a:rPr lang="de-DE" smtClean="0"/>
              <a:t>14.10.2026</a:t>
            </a:fld>
            <a:endParaRPr lang="de-DE" dirty="0"/>
          </a:p>
        </p:txBody>
      </p:sp>
      <p:sp>
        <p:nvSpPr>
          <p:cNvPr id="5" name="Fußzeilenplatzhalter 4">
            <a:extLst>
              <a:ext uri="{FF2B5EF4-FFF2-40B4-BE49-F238E27FC236}">
                <a16:creationId xmlns:a16="http://schemas.microsoft.com/office/drawing/2014/main" id="{090866F3-6F78-3ECC-14AE-11A71F28D819}"/>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6" name="Foliennummernplatzhalter 5">
            <a:extLst>
              <a:ext uri="{FF2B5EF4-FFF2-40B4-BE49-F238E27FC236}">
                <a16:creationId xmlns:a16="http://schemas.microsoft.com/office/drawing/2014/main" id="{CD0CAB8E-8605-7B7C-1B14-8E8403F89D8D}"/>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819247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3CDB69-AFE4-472F-65E9-97801DB8862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B9775A3-5BED-5DC0-1076-A7828B30F7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A5BD60E-B087-41DD-22B1-2975F63D1333}"/>
              </a:ext>
            </a:extLst>
          </p:cNvPr>
          <p:cNvSpPr>
            <a:spLocks noGrp="1"/>
          </p:cNvSpPr>
          <p:nvPr>
            <p:ph type="dt" sz="half" idx="10"/>
          </p:nvPr>
        </p:nvSpPr>
        <p:spPr/>
        <p:txBody>
          <a:bodyPr/>
          <a:lstStyle/>
          <a:p>
            <a:fld id="{4903730B-982A-4CC0-A16C-97B9E8BE65C5}" type="datetime1">
              <a:rPr lang="de-DE" smtClean="0"/>
              <a:t>14.10.2026</a:t>
            </a:fld>
            <a:endParaRPr lang="de-DE" dirty="0"/>
          </a:p>
        </p:txBody>
      </p:sp>
      <p:sp>
        <p:nvSpPr>
          <p:cNvPr id="5" name="Fußzeilenplatzhalter 4">
            <a:extLst>
              <a:ext uri="{FF2B5EF4-FFF2-40B4-BE49-F238E27FC236}">
                <a16:creationId xmlns:a16="http://schemas.microsoft.com/office/drawing/2014/main" id="{FE30622F-8AFC-E19E-A99D-1E1D760FE7AD}"/>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6" name="Foliennummernplatzhalter 5">
            <a:extLst>
              <a:ext uri="{FF2B5EF4-FFF2-40B4-BE49-F238E27FC236}">
                <a16:creationId xmlns:a16="http://schemas.microsoft.com/office/drawing/2014/main" id="{09AE1B1F-9964-D659-AB90-13A683CA3E1A}"/>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1309186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52368A-9034-4B5C-4C89-DAF977FCDF1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61BDE23-D69C-493B-B2D0-A90C20B31DC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C8CC1F9-3492-06ED-1E41-ACA82B115B4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97D3830E-215B-10AD-7B8C-162404335923}"/>
              </a:ext>
            </a:extLst>
          </p:cNvPr>
          <p:cNvSpPr>
            <a:spLocks noGrp="1"/>
          </p:cNvSpPr>
          <p:nvPr>
            <p:ph type="dt" sz="half" idx="10"/>
          </p:nvPr>
        </p:nvSpPr>
        <p:spPr/>
        <p:txBody>
          <a:bodyPr/>
          <a:lstStyle/>
          <a:p>
            <a:fld id="{3B7130AE-7A2A-4C79-B9AD-6DB9853FB565}" type="datetime1">
              <a:rPr lang="de-DE" smtClean="0"/>
              <a:t>14.10.2026</a:t>
            </a:fld>
            <a:endParaRPr lang="de-DE" dirty="0"/>
          </a:p>
        </p:txBody>
      </p:sp>
      <p:sp>
        <p:nvSpPr>
          <p:cNvPr id="6" name="Fußzeilenplatzhalter 5">
            <a:extLst>
              <a:ext uri="{FF2B5EF4-FFF2-40B4-BE49-F238E27FC236}">
                <a16:creationId xmlns:a16="http://schemas.microsoft.com/office/drawing/2014/main" id="{C3486F46-DE70-8B88-44F0-6D2EE0D94454}"/>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7" name="Foliennummernplatzhalter 6">
            <a:extLst>
              <a:ext uri="{FF2B5EF4-FFF2-40B4-BE49-F238E27FC236}">
                <a16:creationId xmlns:a16="http://schemas.microsoft.com/office/drawing/2014/main" id="{0383C9B6-E3DF-21AC-7F80-9C015F5B36BE}"/>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192759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77EB4E-2877-0873-1EB9-9E7FD0CDB97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36F3209-6F87-C79F-3C02-40AB283278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EC2B405-02AE-32D9-10C0-42959108333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EDC06AE-EBA3-FAF2-EBCF-6F754DCF3A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38DB5B9-F8E4-0C41-D3CA-099ABD676D9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63C22AB-93C1-D83D-7610-FF474B695F42}"/>
              </a:ext>
            </a:extLst>
          </p:cNvPr>
          <p:cNvSpPr>
            <a:spLocks noGrp="1"/>
          </p:cNvSpPr>
          <p:nvPr>
            <p:ph type="dt" sz="half" idx="10"/>
          </p:nvPr>
        </p:nvSpPr>
        <p:spPr/>
        <p:txBody>
          <a:bodyPr/>
          <a:lstStyle/>
          <a:p>
            <a:fld id="{3188EF4B-FEDA-4786-B15C-55C5B949AF8A}" type="datetime1">
              <a:rPr lang="de-DE" smtClean="0"/>
              <a:t>14.10.2026</a:t>
            </a:fld>
            <a:endParaRPr lang="de-DE" dirty="0"/>
          </a:p>
        </p:txBody>
      </p:sp>
      <p:sp>
        <p:nvSpPr>
          <p:cNvPr id="8" name="Fußzeilenplatzhalter 7">
            <a:extLst>
              <a:ext uri="{FF2B5EF4-FFF2-40B4-BE49-F238E27FC236}">
                <a16:creationId xmlns:a16="http://schemas.microsoft.com/office/drawing/2014/main" id="{6D41A6BF-D66B-D8DF-81D6-BD775EFB1766}"/>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9" name="Foliennummernplatzhalter 8">
            <a:extLst>
              <a:ext uri="{FF2B5EF4-FFF2-40B4-BE49-F238E27FC236}">
                <a16:creationId xmlns:a16="http://schemas.microsoft.com/office/drawing/2014/main" id="{D27B70A5-8C34-C0B1-47FC-A254046BBCFF}"/>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94321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61BC3-E1AE-976C-CCEF-4875EFF70F8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428F7C44-5EA6-2EAE-A25F-1F961B9CC5DA}"/>
              </a:ext>
            </a:extLst>
          </p:cNvPr>
          <p:cNvSpPr>
            <a:spLocks noGrp="1"/>
          </p:cNvSpPr>
          <p:nvPr>
            <p:ph type="dt" sz="half" idx="10"/>
          </p:nvPr>
        </p:nvSpPr>
        <p:spPr/>
        <p:txBody>
          <a:bodyPr/>
          <a:lstStyle/>
          <a:p>
            <a:fld id="{AEEBF00C-4EA5-44C0-BF56-5E2D214F4205}" type="datetime1">
              <a:rPr lang="de-DE" smtClean="0"/>
              <a:t>14.10.2026</a:t>
            </a:fld>
            <a:endParaRPr lang="de-DE" dirty="0"/>
          </a:p>
        </p:txBody>
      </p:sp>
      <p:sp>
        <p:nvSpPr>
          <p:cNvPr id="4" name="Fußzeilenplatzhalter 3">
            <a:extLst>
              <a:ext uri="{FF2B5EF4-FFF2-40B4-BE49-F238E27FC236}">
                <a16:creationId xmlns:a16="http://schemas.microsoft.com/office/drawing/2014/main" id="{7B6F56CC-7958-B098-2708-F026C6E4ABB0}"/>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5" name="Foliennummernplatzhalter 4">
            <a:extLst>
              <a:ext uri="{FF2B5EF4-FFF2-40B4-BE49-F238E27FC236}">
                <a16:creationId xmlns:a16="http://schemas.microsoft.com/office/drawing/2014/main" id="{809830B9-FE0F-E79C-FE57-DB57B8C8560E}"/>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1024621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4AB4521-3FAD-D969-F8F5-6408683B3F0E}"/>
              </a:ext>
            </a:extLst>
          </p:cNvPr>
          <p:cNvSpPr>
            <a:spLocks noGrp="1"/>
          </p:cNvSpPr>
          <p:nvPr>
            <p:ph type="dt" sz="half" idx="10"/>
          </p:nvPr>
        </p:nvSpPr>
        <p:spPr/>
        <p:txBody>
          <a:bodyPr/>
          <a:lstStyle/>
          <a:p>
            <a:fld id="{BFB169BA-C347-4208-B9F7-734297CF0D57}" type="datetime1">
              <a:rPr lang="de-DE" smtClean="0"/>
              <a:t>14.10.2026</a:t>
            </a:fld>
            <a:endParaRPr lang="de-DE" dirty="0"/>
          </a:p>
        </p:txBody>
      </p:sp>
      <p:sp>
        <p:nvSpPr>
          <p:cNvPr id="3" name="Fußzeilenplatzhalter 2">
            <a:extLst>
              <a:ext uri="{FF2B5EF4-FFF2-40B4-BE49-F238E27FC236}">
                <a16:creationId xmlns:a16="http://schemas.microsoft.com/office/drawing/2014/main" id="{762A2956-D5EF-C7BF-424A-B1AA91B53601}"/>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4" name="Foliennummernplatzhalter 3">
            <a:extLst>
              <a:ext uri="{FF2B5EF4-FFF2-40B4-BE49-F238E27FC236}">
                <a16:creationId xmlns:a16="http://schemas.microsoft.com/office/drawing/2014/main" id="{F7BE204E-75B3-2F5D-EE21-4CF8C1B5AE51}"/>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1718947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63FC7F-D5EC-582A-DE89-7371A2B2869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57BFB7D-0A64-B60D-1BB9-90C412A020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BEB25ECB-3E8F-446E-3EFA-7E7044B57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8DEE8CF-64EB-6C3C-2746-B093CE7BA922}"/>
              </a:ext>
            </a:extLst>
          </p:cNvPr>
          <p:cNvSpPr>
            <a:spLocks noGrp="1"/>
          </p:cNvSpPr>
          <p:nvPr>
            <p:ph type="dt" sz="half" idx="10"/>
          </p:nvPr>
        </p:nvSpPr>
        <p:spPr/>
        <p:txBody>
          <a:bodyPr/>
          <a:lstStyle/>
          <a:p>
            <a:fld id="{13905A45-347A-4C80-AC00-895FD064FB6F}" type="datetime1">
              <a:rPr lang="de-DE" smtClean="0"/>
              <a:t>14.10.2026</a:t>
            </a:fld>
            <a:endParaRPr lang="de-DE" dirty="0"/>
          </a:p>
        </p:txBody>
      </p:sp>
      <p:sp>
        <p:nvSpPr>
          <p:cNvPr id="6" name="Fußzeilenplatzhalter 5">
            <a:extLst>
              <a:ext uri="{FF2B5EF4-FFF2-40B4-BE49-F238E27FC236}">
                <a16:creationId xmlns:a16="http://schemas.microsoft.com/office/drawing/2014/main" id="{EDCFD540-D0B0-FC51-90C6-46E9BBBE98D7}"/>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7" name="Foliennummernplatzhalter 6">
            <a:extLst>
              <a:ext uri="{FF2B5EF4-FFF2-40B4-BE49-F238E27FC236}">
                <a16:creationId xmlns:a16="http://schemas.microsoft.com/office/drawing/2014/main" id="{5811B510-9505-4AE8-90BC-CEA91C8B6407}"/>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3579061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461E48-FF6B-8D78-D314-F2739A0693D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42983819-2F0B-A9C0-33CF-DBE63A8C80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a:extLst>
              <a:ext uri="{FF2B5EF4-FFF2-40B4-BE49-F238E27FC236}">
                <a16:creationId xmlns:a16="http://schemas.microsoft.com/office/drawing/2014/main" id="{A0A1BDB1-67E4-1D2A-1788-68905C0E90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9231F51-226A-1C7D-5019-D359C98593FF}"/>
              </a:ext>
            </a:extLst>
          </p:cNvPr>
          <p:cNvSpPr>
            <a:spLocks noGrp="1"/>
          </p:cNvSpPr>
          <p:nvPr>
            <p:ph type="dt" sz="half" idx="10"/>
          </p:nvPr>
        </p:nvSpPr>
        <p:spPr/>
        <p:txBody>
          <a:bodyPr/>
          <a:lstStyle/>
          <a:p>
            <a:fld id="{6A62F127-4FD7-471E-8912-7B629194AF26}" type="datetime1">
              <a:rPr lang="de-DE" smtClean="0"/>
              <a:t>14.10.2026</a:t>
            </a:fld>
            <a:endParaRPr lang="de-DE" dirty="0"/>
          </a:p>
        </p:txBody>
      </p:sp>
      <p:sp>
        <p:nvSpPr>
          <p:cNvPr id="6" name="Fußzeilenplatzhalter 5">
            <a:extLst>
              <a:ext uri="{FF2B5EF4-FFF2-40B4-BE49-F238E27FC236}">
                <a16:creationId xmlns:a16="http://schemas.microsoft.com/office/drawing/2014/main" id="{9EBEEBF6-E67A-555D-0294-17BCC3ADAD03}"/>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7" name="Foliennummernplatzhalter 6">
            <a:extLst>
              <a:ext uri="{FF2B5EF4-FFF2-40B4-BE49-F238E27FC236}">
                <a16:creationId xmlns:a16="http://schemas.microsoft.com/office/drawing/2014/main" id="{F51F297B-AAA9-0188-C106-F2C45347BAB1}"/>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3743318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75596B-D5FB-9903-C7BF-E7022421987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7944267-D513-1D91-EE7A-2F6325554FB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0D09C59-99A1-FB63-364B-AC94A24BB2B2}"/>
              </a:ext>
            </a:extLst>
          </p:cNvPr>
          <p:cNvSpPr>
            <a:spLocks noGrp="1"/>
          </p:cNvSpPr>
          <p:nvPr>
            <p:ph type="dt" sz="half" idx="10"/>
          </p:nvPr>
        </p:nvSpPr>
        <p:spPr/>
        <p:txBody>
          <a:bodyPr/>
          <a:lstStyle/>
          <a:p>
            <a:fld id="{8A320C50-E6A4-4EEE-982D-2C37BF9E2C34}" type="datetime1">
              <a:rPr lang="de-DE" smtClean="0"/>
              <a:t>14.10.2026</a:t>
            </a:fld>
            <a:endParaRPr lang="de-DE" dirty="0"/>
          </a:p>
        </p:txBody>
      </p:sp>
      <p:sp>
        <p:nvSpPr>
          <p:cNvPr id="5" name="Fußzeilenplatzhalter 4">
            <a:extLst>
              <a:ext uri="{FF2B5EF4-FFF2-40B4-BE49-F238E27FC236}">
                <a16:creationId xmlns:a16="http://schemas.microsoft.com/office/drawing/2014/main" id="{7C987508-8052-6831-EFF4-6364A56E9991}"/>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6" name="Foliennummernplatzhalter 5">
            <a:extLst>
              <a:ext uri="{FF2B5EF4-FFF2-40B4-BE49-F238E27FC236}">
                <a16:creationId xmlns:a16="http://schemas.microsoft.com/office/drawing/2014/main" id="{37D48E15-D8CA-376C-E499-87B2BEEDBB49}"/>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2943617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A25079D-E494-AEA0-17F5-26148D5C53D7}"/>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7DC84298-5980-0E97-D891-B5860E06C7E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A3424CB-A745-877C-70EC-3BF1283C0ED0}"/>
              </a:ext>
            </a:extLst>
          </p:cNvPr>
          <p:cNvSpPr>
            <a:spLocks noGrp="1"/>
          </p:cNvSpPr>
          <p:nvPr>
            <p:ph type="dt" sz="half" idx="10"/>
          </p:nvPr>
        </p:nvSpPr>
        <p:spPr/>
        <p:txBody>
          <a:bodyPr/>
          <a:lstStyle/>
          <a:p>
            <a:fld id="{5CD3B142-ABF1-405D-B5D5-3F4E504D00B7}" type="datetime1">
              <a:rPr lang="de-DE" smtClean="0"/>
              <a:t>14.10.2026</a:t>
            </a:fld>
            <a:endParaRPr lang="de-DE" dirty="0"/>
          </a:p>
        </p:txBody>
      </p:sp>
      <p:sp>
        <p:nvSpPr>
          <p:cNvPr id="5" name="Fußzeilenplatzhalter 4">
            <a:extLst>
              <a:ext uri="{FF2B5EF4-FFF2-40B4-BE49-F238E27FC236}">
                <a16:creationId xmlns:a16="http://schemas.microsoft.com/office/drawing/2014/main" id="{E51B45D6-6F56-D028-D662-72AEEAABB3F5}"/>
              </a:ext>
            </a:extLst>
          </p:cNvPr>
          <p:cNvSpPr>
            <a:spLocks noGrp="1"/>
          </p:cNvSpPr>
          <p:nvPr>
            <p:ph type="ftr" sz="quarter" idx="11"/>
          </p:nvPr>
        </p:nvSpPr>
        <p:spPr/>
        <p:txBody>
          <a:bodyPr/>
          <a:lstStyle/>
          <a:p>
            <a:r>
              <a:rPr lang="de-DE"/>
              <a:t> Bernhard Schäpermeier 2026;    Fi 11   91746 Wb;       FBS-WB-FI-11@outlook.de  </a:t>
            </a:r>
            <a:endParaRPr lang="de-DE" dirty="0"/>
          </a:p>
        </p:txBody>
      </p:sp>
      <p:sp>
        <p:nvSpPr>
          <p:cNvPr id="6" name="Foliennummernplatzhalter 5">
            <a:extLst>
              <a:ext uri="{FF2B5EF4-FFF2-40B4-BE49-F238E27FC236}">
                <a16:creationId xmlns:a16="http://schemas.microsoft.com/office/drawing/2014/main" id="{ACF7BA5C-3B14-B1E6-1A8E-EDF2B5F8CF84}"/>
              </a:ext>
            </a:extLst>
          </p:cNvPr>
          <p:cNvSpPr>
            <a:spLocks noGrp="1"/>
          </p:cNvSpPr>
          <p:nvPr>
            <p:ph type="sldNum" sz="quarter" idx="12"/>
          </p:nvPr>
        </p:nvSpPr>
        <p:spPr/>
        <p:txBody>
          <a:bodyPr/>
          <a:lstStyle/>
          <a:p>
            <a:fld id="{5ACEF791-D906-43C5-A72C-473CFC91D80D}" type="slidenum">
              <a:rPr lang="de-DE" smtClean="0"/>
              <a:t>‹Nr.›</a:t>
            </a:fld>
            <a:endParaRPr lang="de-DE" dirty="0"/>
          </a:p>
        </p:txBody>
      </p:sp>
    </p:spTree>
    <p:extLst>
      <p:ext uri="{BB962C8B-B14F-4D97-AF65-F5344CB8AC3E}">
        <p14:creationId xmlns:p14="http://schemas.microsoft.com/office/powerpoint/2010/main" val="2023770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534DBC-FB60-8621-8A36-3B6C100B708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3B4D1973-9E52-DAAC-E01D-B8820EAF52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A1D34DA-D4A0-CE16-DEC9-CAB370C08104}"/>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5" name="Fußzeilenplatzhalter 4">
            <a:extLst>
              <a:ext uri="{FF2B5EF4-FFF2-40B4-BE49-F238E27FC236}">
                <a16:creationId xmlns:a16="http://schemas.microsoft.com/office/drawing/2014/main" id="{D7D3776E-92AB-DDCB-8A6A-E5CEE5631B7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DD88FB2-A136-E53E-F527-65A62D0BC122}"/>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30913891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CC8CCE-FF7C-6B0B-2E1D-3D77DD7BC3B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24B6B8D-9A5E-7E69-1920-4111D3E4A25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91DBF60-DA4A-799B-6396-73B227D53933}"/>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5" name="Fußzeilenplatzhalter 4">
            <a:extLst>
              <a:ext uri="{FF2B5EF4-FFF2-40B4-BE49-F238E27FC236}">
                <a16:creationId xmlns:a16="http://schemas.microsoft.com/office/drawing/2014/main" id="{A5258316-765A-06B8-A7EC-1895BD3280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0E684A3-1D6C-D52C-E228-5ABA18522955}"/>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3976201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C5BD08-AB94-226D-AEB3-E102F55F6D6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FC5B773-902D-C0B0-45BF-10EBC945B1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35027F7-DA40-C01E-3415-213E56B3D03C}"/>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5" name="Fußzeilenplatzhalter 4">
            <a:extLst>
              <a:ext uri="{FF2B5EF4-FFF2-40B4-BE49-F238E27FC236}">
                <a16:creationId xmlns:a16="http://schemas.microsoft.com/office/drawing/2014/main" id="{9D535196-C147-4C17-4E90-6E20281F0CF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DFE2AF0-7403-098F-5E9A-7866C781B87C}"/>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2459447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009FFD-AB6A-49C1-84D3-0D82DA9C39C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8750247-5C99-7FBC-B7C7-996DFB4F20A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BBB3527-0AAB-0E81-2C5F-C908785C228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4A9C790-2B06-467B-7983-92EABF52A466}"/>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6" name="Fußzeilenplatzhalter 5">
            <a:extLst>
              <a:ext uri="{FF2B5EF4-FFF2-40B4-BE49-F238E27FC236}">
                <a16:creationId xmlns:a16="http://schemas.microsoft.com/office/drawing/2014/main" id="{01B475B7-9956-CA2B-6F70-B9A2F95097B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084F34F-5334-F42E-8F0D-9CEAF72006EF}"/>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835698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A3FE5C-9002-8C0C-5EBF-D971D7649ABB}"/>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3FC13346-B949-FD98-4186-2CE25A6201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C227A37-590F-781C-2E7A-C261FEAD4AA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E8BC52E-B0C4-3022-DE73-A7FFC97E7D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702E76A-937C-2ECE-9B6D-10A794F97ED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656E0195-632D-6FE1-E272-EEE319075482}"/>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8" name="Fußzeilenplatzhalter 7">
            <a:extLst>
              <a:ext uri="{FF2B5EF4-FFF2-40B4-BE49-F238E27FC236}">
                <a16:creationId xmlns:a16="http://schemas.microsoft.com/office/drawing/2014/main" id="{0AACC059-A86F-B15C-A64B-88350D0F2B0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5B7DE4C-2C91-CA03-C1D9-9C50F7184854}"/>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1914378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C03D9F-CC41-5694-6B78-B704587C6E14}"/>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53531D-8B06-933A-AF74-984501C2FE1B}"/>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4" name="Fußzeilenplatzhalter 3">
            <a:extLst>
              <a:ext uri="{FF2B5EF4-FFF2-40B4-BE49-F238E27FC236}">
                <a16:creationId xmlns:a16="http://schemas.microsoft.com/office/drawing/2014/main" id="{A130CFE0-B167-6ACE-3398-7B4F6725992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19D511F4-9618-2953-5D25-B33EDC813320}"/>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21911773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D73E4EA-96F0-A7E8-EC07-17D7089878E2}"/>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3" name="Fußzeilenplatzhalter 2">
            <a:extLst>
              <a:ext uri="{FF2B5EF4-FFF2-40B4-BE49-F238E27FC236}">
                <a16:creationId xmlns:a16="http://schemas.microsoft.com/office/drawing/2014/main" id="{0CCD72A9-C006-6CEC-3DD5-2141A26F0759}"/>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D5A34390-FA54-708F-D4B0-9DC2088EFC52}"/>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2509104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AB304E-6D23-C64B-1204-470147A5070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3E130CE8-D7D2-B1B1-FDBE-C3417B441B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ABCA1B80-BBCD-D2F0-DDAE-CE2B4DB95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AF35600-B34B-5CF2-651B-E7E00EB6D83D}"/>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6" name="Fußzeilenplatzhalter 5">
            <a:extLst>
              <a:ext uri="{FF2B5EF4-FFF2-40B4-BE49-F238E27FC236}">
                <a16:creationId xmlns:a16="http://schemas.microsoft.com/office/drawing/2014/main" id="{CF13402B-F0AD-7EC5-9AC2-D8BFAAB6CE9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CEE75F2-671F-795B-256F-629A1F98D4D4}"/>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3178619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707E7D-E9DC-FA00-A64E-40CAA1A4AAB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5D6A8A8-8F94-6869-1AC6-8F828F7E46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F9DB2267-3763-3B84-9C0F-8859097F8E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F2389C1-0E5A-D4BE-81CF-B9F7C39EB3F2}"/>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6" name="Fußzeilenplatzhalter 5">
            <a:extLst>
              <a:ext uri="{FF2B5EF4-FFF2-40B4-BE49-F238E27FC236}">
                <a16:creationId xmlns:a16="http://schemas.microsoft.com/office/drawing/2014/main" id="{5DD06025-AD79-576C-F2C6-88C4D342F6D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220E65B-8FE2-5153-5A0E-CAC4B667A999}"/>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32183524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28CEEB-0C90-4B09-87D7-9BEEB02FEA3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928004D-3850-D953-3C5C-BF956B8EF85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45C0846-4582-5E85-2EB9-043FA6B5C4B5}"/>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5" name="Fußzeilenplatzhalter 4">
            <a:extLst>
              <a:ext uri="{FF2B5EF4-FFF2-40B4-BE49-F238E27FC236}">
                <a16:creationId xmlns:a16="http://schemas.microsoft.com/office/drawing/2014/main" id="{02B33602-BAB3-A403-C8C5-4186822A1F2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9859597-648B-3200-CBF5-1F9FA8359505}"/>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1128871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DC9AF28-02FD-67A4-C056-5395918114D6}"/>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67D87BA-C6E2-81E2-CA40-5014CE7C026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BC0C59-32EE-8AFE-8E9B-4C918159C780}"/>
              </a:ext>
            </a:extLst>
          </p:cNvPr>
          <p:cNvSpPr>
            <a:spLocks noGrp="1"/>
          </p:cNvSpPr>
          <p:nvPr>
            <p:ph type="dt" sz="half" idx="10"/>
          </p:nvPr>
        </p:nvSpPr>
        <p:spPr/>
        <p:txBody>
          <a:bodyPr/>
          <a:lstStyle/>
          <a:p>
            <a:fld id="{733731E0-5DBA-45E8-AB17-418CFF56BFD2}" type="datetimeFigureOut">
              <a:rPr lang="de-DE" smtClean="0"/>
              <a:t>14.10.2026</a:t>
            </a:fld>
            <a:endParaRPr lang="de-DE"/>
          </a:p>
        </p:txBody>
      </p:sp>
      <p:sp>
        <p:nvSpPr>
          <p:cNvPr id="5" name="Fußzeilenplatzhalter 4">
            <a:extLst>
              <a:ext uri="{FF2B5EF4-FFF2-40B4-BE49-F238E27FC236}">
                <a16:creationId xmlns:a16="http://schemas.microsoft.com/office/drawing/2014/main" id="{3B8AECBD-D259-7EE8-FC83-BFA8DC09038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60CD504-EF1A-90DB-75A6-1409D9380F48}"/>
              </a:ext>
            </a:extLst>
          </p:cNvPr>
          <p:cNvSpPr>
            <a:spLocks noGrp="1"/>
          </p:cNvSpPr>
          <p:nvPr>
            <p:ph type="sldNum" sz="quarter" idx="12"/>
          </p:nvPr>
        </p:nvSpPr>
        <p:spPr/>
        <p:txBody>
          <a:bodyPr/>
          <a:lstStyle/>
          <a:p>
            <a:fld id="{DF55100D-6EF9-4401-BD0E-A6E28251EB45}" type="slidenum">
              <a:rPr lang="de-DE" smtClean="0"/>
              <a:t>‹Nr.›</a:t>
            </a:fld>
            <a:endParaRPr lang="de-DE"/>
          </a:p>
        </p:txBody>
      </p:sp>
    </p:spTree>
    <p:extLst>
      <p:ext uri="{BB962C8B-B14F-4D97-AF65-F5344CB8AC3E}">
        <p14:creationId xmlns:p14="http://schemas.microsoft.com/office/powerpoint/2010/main" val="3732661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9000">
              <a:srgbClr val="A9E7C9"/>
            </a:gs>
            <a:gs pos="99000">
              <a:srgbClr val="A4ECE5">
                <a:lumMod val="75000"/>
                <a:lumOff val="25000"/>
              </a:srgbClr>
            </a:gs>
          </a:gsLst>
          <a:lin ang="5400000" scaled="1"/>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4428159-F9D3-E38C-C2A4-842F2C3008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9A018FA-CFC5-21FB-B7D6-61075720AE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082C585-839C-EC9C-CF04-76A9DDDF49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F742B-371D-4414-AA16-4A0F92B8D4CA}" type="datetime1">
              <a:rPr lang="de-DE" smtClean="0"/>
              <a:t>14.10.2026</a:t>
            </a:fld>
            <a:endParaRPr lang="de-DE" dirty="0"/>
          </a:p>
        </p:txBody>
      </p:sp>
      <p:sp>
        <p:nvSpPr>
          <p:cNvPr id="5" name="Fußzeilenplatzhalter 4">
            <a:extLst>
              <a:ext uri="{FF2B5EF4-FFF2-40B4-BE49-F238E27FC236}">
                <a16:creationId xmlns:a16="http://schemas.microsoft.com/office/drawing/2014/main" id="{396AD688-A9DD-BE95-C5FA-2F40C7FABB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 Bernhard Schäpermeier 2026;    Fi 11   91746 Wb;       FBS-WB-FI-11@outlook.de  </a:t>
            </a:r>
            <a:endParaRPr lang="de-DE" dirty="0"/>
          </a:p>
        </p:txBody>
      </p:sp>
      <p:sp>
        <p:nvSpPr>
          <p:cNvPr id="6" name="Foliennummernplatzhalter 5">
            <a:extLst>
              <a:ext uri="{FF2B5EF4-FFF2-40B4-BE49-F238E27FC236}">
                <a16:creationId xmlns:a16="http://schemas.microsoft.com/office/drawing/2014/main" id="{11F58DC1-B634-283F-E9E4-A44D5F8CEB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CEF791-D906-43C5-A72C-473CFC91D80D}" type="slidenum">
              <a:rPr lang="de-DE" smtClean="0"/>
              <a:t>‹Nr.›</a:t>
            </a:fld>
            <a:endParaRPr lang="de-DE" dirty="0"/>
          </a:p>
        </p:txBody>
      </p:sp>
    </p:spTree>
    <p:extLst>
      <p:ext uri="{BB962C8B-B14F-4D97-AF65-F5344CB8AC3E}">
        <p14:creationId xmlns:p14="http://schemas.microsoft.com/office/powerpoint/2010/main" val="3161167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2B4AE4C-9398-3FE9-1F7E-3D7254A147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8AA62E1-FF07-5505-D6CE-B0B15FF010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BF66E5-6DF6-F3DD-F12B-7F0030F5B5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3731E0-5DBA-45E8-AB17-418CFF56BFD2}" type="datetimeFigureOut">
              <a:rPr lang="de-DE" smtClean="0"/>
              <a:t>14.10.2026</a:t>
            </a:fld>
            <a:endParaRPr lang="de-DE"/>
          </a:p>
        </p:txBody>
      </p:sp>
      <p:sp>
        <p:nvSpPr>
          <p:cNvPr id="5" name="Fußzeilenplatzhalter 4">
            <a:extLst>
              <a:ext uri="{FF2B5EF4-FFF2-40B4-BE49-F238E27FC236}">
                <a16:creationId xmlns:a16="http://schemas.microsoft.com/office/drawing/2014/main" id="{8666429A-83AB-5768-2BC9-9664F49936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13E42376-FC01-205E-6C78-0D4DB62BFD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55100D-6EF9-4401-BD0E-A6E28251EB45}" type="slidenum">
              <a:rPr lang="de-DE" smtClean="0"/>
              <a:t>‹Nr.›</a:t>
            </a:fld>
            <a:endParaRPr lang="de-DE"/>
          </a:p>
        </p:txBody>
      </p:sp>
    </p:spTree>
    <p:extLst>
      <p:ext uri="{BB962C8B-B14F-4D97-AF65-F5344CB8AC3E}">
        <p14:creationId xmlns:p14="http://schemas.microsoft.com/office/powerpoint/2010/main" val="36662574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tmp"/><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1.tmp"/><Relationship Id="rId1" Type="http://schemas.openxmlformats.org/officeDocument/2006/relationships/slideLayout" Target="../slideLayouts/slideLayout2.xml"/><Relationship Id="rId4" Type="http://schemas.openxmlformats.org/officeDocument/2006/relationships/image" Target="../media/image14.tmp"/></Relationships>
</file>

<file path=ppt/slides/_rels/slide19.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4E483-BEBF-E64D-948A-D837C6FDA3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536EFD-DF37-201F-DCA0-8E032A0CF0CC}"/>
              </a:ext>
            </a:extLst>
          </p:cNvPr>
          <p:cNvSpPr>
            <a:spLocks noGrp="1"/>
          </p:cNvSpPr>
          <p:nvPr>
            <p:ph type="ctrTitle"/>
          </p:nvPr>
        </p:nvSpPr>
        <p:spPr/>
        <p:txBody>
          <a:bodyPr/>
          <a:lstStyle/>
          <a:p>
            <a:endParaRPr lang="de-DE" dirty="0"/>
          </a:p>
        </p:txBody>
      </p:sp>
      <p:sp>
        <p:nvSpPr>
          <p:cNvPr id="3" name="Untertitel 2">
            <a:extLst>
              <a:ext uri="{FF2B5EF4-FFF2-40B4-BE49-F238E27FC236}">
                <a16:creationId xmlns:a16="http://schemas.microsoft.com/office/drawing/2014/main" id="{08888E73-356B-E3AD-DB37-7579AAD9C34A}"/>
              </a:ext>
            </a:extLst>
          </p:cNvPr>
          <p:cNvSpPr>
            <a:spLocks noGrp="1"/>
          </p:cNvSpPr>
          <p:nvPr>
            <p:ph type="subTitle" idx="1"/>
          </p:nvPr>
        </p:nvSpPr>
        <p:spPr/>
        <p:txBody>
          <a:bodyPr/>
          <a:lstStyle/>
          <a:p>
            <a:endParaRPr lang="de-DE" dirty="0"/>
          </a:p>
        </p:txBody>
      </p:sp>
      <p:pic>
        <p:nvPicPr>
          <p:cNvPr id="5" name="Grafik 4" descr="Ein Bild, das Wirbellose enthält.&#10;&#10;Automatisch generierte Beschreibung">
            <a:extLst>
              <a:ext uri="{FF2B5EF4-FFF2-40B4-BE49-F238E27FC236}">
                <a16:creationId xmlns:a16="http://schemas.microsoft.com/office/drawing/2014/main" id="{9895B93D-6A28-90C2-A16C-BDD467767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46"/>
            <a:ext cx="12192000" cy="6849431"/>
          </a:xfrm>
          <a:prstGeom prst="rect">
            <a:avLst/>
          </a:prstGeom>
        </p:spPr>
      </p:pic>
      <p:sp>
        <p:nvSpPr>
          <p:cNvPr id="6" name="Textfeld 5">
            <a:extLst>
              <a:ext uri="{FF2B5EF4-FFF2-40B4-BE49-F238E27FC236}">
                <a16:creationId xmlns:a16="http://schemas.microsoft.com/office/drawing/2014/main" id="{79D1BCBC-5089-7FE0-FFF8-DA73601A7831}"/>
              </a:ext>
            </a:extLst>
          </p:cNvPr>
          <p:cNvSpPr txBox="1"/>
          <p:nvPr/>
        </p:nvSpPr>
        <p:spPr>
          <a:xfrm>
            <a:off x="141785" y="1817255"/>
            <a:ext cx="11729521" cy="22775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5400" b="0" i="0" u="none" strike="noStrike" kern="1200" cap="none" spc="0" normalizeH="0" baseline="0" noProof="0" dirty="0">
                <a:ln>
                  <a:noFill/>
                </a:ln>
                <a:solidFill>
                  <a:srgbClr val="FFFF00"/>
                </a:solidFill>
                <a:effectLst/>
                <a:uLnTx/>
                <a:uFillTx/>
                <a:latin typeface="Calibri" panose="020F0502020204030204"/>
                <a:ea typeface="+mn-ea"/>
                <a:cs typeface="+mn-cs"/>
              </a:rPr>
              <a:t>? Streu- / Tsunami- statt Doppler-Effekt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400" b="0" i="0" u="none" strike="noStrike" kern="1200" cap="none" spc="0" normalizeH="0" baseline="0" noProof="0" dirty="0">
                <a:ln>
                  <a:noFill/>
                </a:ln>
                <a:solidFill>
                  <a:srgbClr val="FFFF00"/>
                </a:solidFill>
                <a:effectLst/>
                <a:uLnTx/>
                <a:uFillTx/>
                <a:latin typeface="Calibri" panose="020F0502020204030204"/>
                <a:ea typeface="+mn-ea"/>
                <a:cs typeface="+mn-cs"/>
              </a:rPr>
              <a:t>? Gesetzmäßigkeiten der Entropie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400" b="0" i="0" u="none" strike="noStrike" kern="1200" cap="none" spc="0" normalizeH="0" baseline="0" noProof="0" dirty="0">
                <a:ln>
                  <a:noFill/>
                </a:ln>
                <a:solidFill>
                  <a:srgbClr val="FFFF00"/>
                </a:solidFill>
                <a:effectLst/>
                <a:uLnTx/>
                <a:uFillTx/>
                <a:latin typeface="Calibri" panose="020F0502020204030204"/>
                <a:ea typeface="+mn-ea"/>
                <a:cs typeface="+mn-cs"/>
              </a:rPr>
              <a:t>als Ursache der </a:t>
            </a:r>
            <a:r>
              <a:rPr kumimoji="0" lang="de-DE" sz="4400" b="0" i="0" u="none" strike="noStrike" kern="1200" cap="none" spc="0" normalizeH="0" baseline="0" noProof="0" dirty="0" err="1">
                <a:ln>
                  <a:noFill/>
                </a:ln>
                <a:solidFill>
                  <a:srgbClr val="FFFF00"/>
                </a:solidFill>
                <a:effectLst/>
                <a:uLnTx/>
                <a:uFillTx/>
                <a:latin typeface="Calibri" panose="020F0502020204030204"/>
                <a:ea typeface="+mn-ea"/>
                <a:cs typeface="+mn-cs"/>
              </a:rPr>
              <a:t>Rotverscheibung</a:t>
            </a:r>
            <a:r>
              <a:rPr kumimoji="0" lang="de-DE" sz="4400" b="0" i="0" u="none" strike="noStrike" kern="1200" cap="none" spc="0" normalizeH="0" baseline="0" noProof="0" dirty="0">
                <a:ln>
                  <a:noFill/>
                </a:ln>
                <a:solidFill>
                  <a:srgbClr val="FFFF00"/>
                </a:solidFill>
                <a:effectLst/>
                <a:uLnTx/>
                <a:uFillTx/>
                <a:latin typeface="Calibri" panose="020F0502020204030204"/>
                <a:ea typeface="+mn-ea"/>
                <a:cs typeface="+mn-cs"/>
              </a:rPr>
              <a:t> ?</a:t>
            </a:r>
          </a:p>
        </p:txBody>
      </p:sp>
      <p:sp>
        <p:nvSpPr>
          <p:cNvPr id="7" name="Textfeld 6">
            <a:extLst>
              <a:ext uri="{FF2B5EF4-FFF2-40B4-BE49-F238E27FC236}">
                <a16:creationId xmlns:a16="http://schemas.microsoft.com/office/drawing/2014/main" id="{29EA5259-5F76-7174-6772-8AB7B58345EB}"/>
              </a:ext>
            </a:extLst>
          </p:cNvPr>
          <p:cNvSpPr txBox="1"/>
          <p:nvPr/>
        </p:nvSpPr>
        <p:spPr>
          <a:xfrm rot="19882315">
            <a:off x="2175585" y="5516418"/>
            <a:ext cx="203583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dirty="0">
                <a:ln>
                  <a:noFill/>
                </a:ln>
                <a:solidFill>
                  <a:srgbClr val="FFFF00"/>
                </a:solidFill>
                <a:effectLst/>
                <a:uLnTx/>
                <a:uFillTx/>
                <a:latin typeface="Calibri" panose="020F0502020204030204"/>
                <a:ea typeface="+mn-ea"/>
                <a:cs typeface="+mn-cs"/>
              </a:rPr>
              <a:t>e = m x c²</a:t>
            </a:r>
          </a:p>
        </p:txBody>
      </p:sp>
      <mc:AlternateContent xmlns:mc="http://schemas.openxmlformats.org/markup-compatibility/2006" xmlns:a14="http://schemas.microsoft.com/office/drawing/2010/main">
        <mc:Choice Requires="a14">
          <p:sp>
            <p:nvSpPr>
              <p:cNvPr id="8" name="Textfeld 7">
                <a:extLst>
                  <a:ext uri="{FF2B5EF4-FFF2-40B4-BE49-F238E27FC236}">
                    <a16:creationId xmlns:a16="http://schemas.microsoft.com/office/drawing/2014/main" id="{C6A39CAB-D78F-7D16-1697-92783456F220}"/>
                  </a:ext>
                </a:extLst>
              </p:cNvPr>
              <p:cNvSpPr txBox="1"/>
              <p:nvPr/>
            </p:nvSpPr>
            <p:spPr>
              <a:xfrm rot="21222292">
                <a:off x="593146" y="4419681"/>
                <a:ext cx="5532046" cy="476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FFFF00"/>
                    </a:solidFill>
                    <a:effectLst/>
                    <a:uLnTx/>
                    <a:uFillTx/>
                    <a:latin typeface="Calibri" panose="020F0502020204030204"/>
                    <a:ea typeface="+mn-ea"/>
                    <a:cs typeface="+mn-cs"/>
                  </a:rPr>
                  <a:t>WL-M-Ort = WL-U-Ort m x </a:t>
                </a:r>
                <a14:m>
                  <m:oMath xmlns:m="http://schemas.openxmlformats.org/officeDocument/2006/math">
                    <m:sSup>
                      <m:sSupPr>
                        <m:ctrlPr>
                          <a:rPr kumimoji="0" lang="de-DE" sz="2400" b="0" i="1" u="none" strike="noStrike" kern="1200" cap="none" spc="0" normalizeH="0" baseline="0" noProof="0" smtClean="0">
                            <a:ln>
                              <a:noFill/>
                            </a:ln>
                            <a:solidFill>
                              <a:srgbClr val="FFFF00"/>
                            </a:solidFill>
                            <a:effectLst/>
                            <a:uLnTx/>
                            <a:uFillTx/>
                            <a:latin typeface="Cambria Math" panose="02040503050406030204" pitchFamily="18" charset="0"/>
                            <a:ea typeface="+mn-ea"/>
                            <a:cs typeface="+mn-cs"/>
                          </a:rPr>
                        </m:ctrlPr>
                      </m:sSupPr>
                      <m:e>
                        <m:r>
                          <a:rPr kumimoji="0" lang="de-DE" sz="2400" b="0" i="1" u="none" strike="noStrike" kern="1200" cap="none" spc="0" normalizeH="0" baseline="0" noProof="0" smtClean="0">
                            <a:ln>
                              <a:noFill/>
                            </a:ln>
                            <a:solidFill>
                              <a:srgbClr val="FFFF00"/>
                            </a:solidFill>
                            <a:effectLst/>
                            <a:uLnTx/>
                            <a:uFillTx/>
                            <a:latin typeface="Cambria Math" panose="02040503050406030204" pitchFamily="18" charset="0"/>
                            <a:ea typeface="+mn-ea"/>
                            <a:cs typeface="+mn-cs"/>
                          </a:rPr>
                          <m:t>10</m:t>
                        </m:r>
                      </m:e>
                      <m:sup>
                        <m:r>
                          <a:rPr kumimoji="0" lang="de-DE" sz="2400" b="0" i="1" u="none" strike="noStrike" kern="1200" cap="none" spc="0" normalizeH="0" baseline="0" noProof="0" smtClean="0">
                            <a:ln>
                              <a:noFill/>
                            </a:ln>
                            <a:solidFill>
                              <a:srgbClr val="FFFF00"/>
                            </a:solidFill>
                            <a:effectLst/>
                            <a:uLnTx/>
                            <a:uFillTx/>
                            <a:latin typeface="Cambria Math" panose="02040503050406030204" pitchFamily="18" charset="0"/>
                            <a:ea typeface="+mn-ea"/>
                            <a:cs typeface="+mn-cs"/>
                          </a:rPr>
                          <m:t>(−</m:t>
                        </m:r>
                        <m:r>
                          <a:rPr kumimoji="0" lang="de-DE" sz="2400" b="0" i="1" u="none" strike="noStrike" kern="1200" cap="none" spc="0" normalizeH="0" baseline="0" noProof="0" smtClean="0">
                            <a:ln>
                              <a:noFill/>
                            </a:ln>
                            <a:solidFill>
                              <a:srgbClr val="FFFF00"/>
                            </a:solidFill>
                            <a:effectLst/>
                            <a:uLnTx/>
                            <a:uFillTx/>
                            <a:latin typeface="Cambria Math" panose="02040503050406030204" pitchFamily="18" charset="0"/>
                            <a:ea typeface="+mn-ea"/>
                            <a:cs typeface="+mn-cs"/>
                          </a:rPr>
                          <m:t>𝑋</m:t>
                        </m:r>
                        <m:r>
                          <a:rPr kumimoji="0" lang="de-DE" sz="2400" b="0" i="1" u="none" strike="noStrike" kern="1200" cap="none" spc="0" normalizeH="0" baseline="0" noProof="0" smtClean="0">
                            <a:ln>
                              <a:noFill/>
                            </a:ln>
                            <a:solidFill>
                              <a:srgbClr val="FFFF00"/>
                            </a:solidFill>
                            <a:effectLst/>
                            <a:uLnTx/>
                            <a:uFillTx/>
                            <a:latin typeface="Cambria Math" panose="02040503050406030204" pitchFamily="18" charset="0"/>
                            <a:ea typeface="+mn-ea"/>
                            <a:cs typeface="+mn-cs"/>
                          </a:rPr>
                          <m:t> + </m:t>
                        </m:r>
                        <m:r>
                          <a:rPr kumimoji="0" lang="de-DE" sz="2400" b="0" i="1" u="none" strike="noStrike" kern="1200" cap="none" spc="0" normalizeH="0" baseline="0" noProof="0" smtClean="0">
                            <a:ln>
                              <a:noFill/>
                            </a:ln>
                            <a:solidFill>
                              <a:srgbClr val="FFFF00"/>
                            </a:solidFill>
                            <a:effectLst/>
                            <a:uLnTx/>
                            <a:uFillTx/>
                            <a:latin typeface="Cambria Math" panose="02040503050406030204" pitchFamily="18" charset="0"/>
                            <a:ea typeface="+mn-ea"/>
                            <a:cs typeface="+mn-cs"/>
                          </a:rPr>
                          <m:t>𝑍</m:t>
                        </m:r>
                        <m:r>
                          <a:rPr kumimoji="0" lang="de-DE" sz="2400" b="0" i="1" u="none" strike="noStrike" kern="1200" cap="none" spc="0" normalizeH="0" baseline="0" noProof="0" smtClean="0">
                            <a:ln>
                              <a:noFill/>
                            </a:ln>
                            <a:solidFill>
                              <a:srgbClr val="FFFF00"/>
                            </a:solidFill>
                            <a:effectLst/>
                            <a:uLnTx/>
                            <a:uFillTx/>
                            <a:latin typeface="Cambria Math" panose="02040503050406030204" pitchFamily="18" charset="0"/>
                            <a:ea typeface="+mn-ea"/>
                            <a:cs typeface="+mn-cs"/>
                          </a:rPr>
                          <m:t>)</m:t>
                        </m:r>
                      </m:sup>
                    </m:sSup>
                  </m:oMath>
                </a14:m>
                <a:endParaRPr kumimoji="0" lang="de-DE" sz="24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mc:Choice>
        <mc:Fallback xmlns="">
          <p:sp>
            <p:nvSpPr>
              <p:cNvPr id="8" name="Textfeld 7">
                <a:extLst>
                  <a:ext uri="{FF2B5EF4-FFF2-40B4-BE49-F238E27FC236}">
                    <a16:creationId xmlns:a16="http://schemas.microsoft.com/office/drawing/2014/main" id="{C6A39CAB-D78F-7D16-1697-92783456F220}"/>
                  </a:ext>
                </a:extLst>
              </p:cNvPr>
              <p:cNvSpPr txBox="1">
                <a:spLocks noRot="1" noChangeAspect="1" noMove="1" noResize="1" noEditPoints="1" noAdjustHandles="1" noChangeArrowheads="1" noChangeShapeType="1" noTextEdit="1"/>
              </p:cNvSpPr>
              <p:nvPr/>
            </p:nvSpPr>
            <p:spPr>
              <a:xfrm rot="21222292">
                <a:off x="593146" y="4419681"/>
                <a:ext cx="5532046" cy="476990"/>
              </a:xfrm>
              <a:prstGeom prst="rect">
                <a:avLst/>
              </a:prstGeom>
              <a:blipFill>
                <a:blip r:embed="rId3"/>
                <a:stretch>
                  <a:fillRect l="-1645" b="-13483"/>
                </a:stretch>
              </a:blipFill>
            </p:spPr>
            <p:txBody>
              <a:bodyPr/>
              <a:lstStyle/>
              <a:p>
                <a:r>
                  <a:rPr lang="de-DE">
                    <a:noFill/>
                  </a:rPr>
                  <a:t> </a:t>
                </a:r>
              </a:p>
            </p:txBody>
          </p:sp>
        </mc:Fallback>
      </mc:AlternateContent>
      <p:sp>
        <p:nvSpPr>
          <p:cNvPr id="11" name="Textfeld 10">
            <a:extLst>
              <a:ext uri="{FF2B5EF4-FFF2-40B4-BE49-F238E27FC236}">
                <a16:creationId xmlns:a16="http://schemas.microsoft.com/office/drawing/2014/main" id="{81BFB559-AEFE-CB89-11EB-C5A4B3852A45}"/>
              </a:ext>
            </a:extLst>
          </p:cNvPr>
          <p:cNvSpPr txBox="1"/>
          <p:nvPr/>
        </p:nvSpPr>
        <p:spPr>
          <a:xfrm rot="734221">
            <a:off x="6127415" y="4636629"/>
            <a:ext cx="494488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FFFF00"/>
                </a:solidFill>
                <a:effectLst/>
                <a:uLnTx/>
                <a:uFillTx/>
                <a:latin typeface="Calibri" panose="020F0502020204030204"/>
                <a:ea typeface="+mn-ea"/>
                <a:cs typeface="+mn-cs"/>
              </a:rPr>
              <a:t>A = Abstand zwischen U-Ort zu M-Ort  </a:t>
            </a:r>
          </a:p>
        </p:txBody>
      </p:sp>
      <p:sp>
        <p:nvSpPr>
          <p:cNvPr id="10" name="Textfeld 9">
            <a:extLst>
              <a:ext uri="{FF2B5EF4-FFF2-40B4-BE49-F238E27FC236}">
                <a16:creationId xmlns:a16="http://schemas.microsoft.com/office/drawing/2014/main" id="{A47FDAF1-BDCB-E362-3574-A35390B21DF7}"/>
              </a:ext>
            </a:extLst>
          </p:cNvPr>
          <p:cNvSpPr txBox="1"/>
          <p:nvPr/>
        </p:nvSpPr>
        <p:spPr>
          <a:xfrm rot="21365878">
            <a:off x="665768" y="711365"/>
            <a:ext cx="810734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FFFF00"/>
                </a:solidFill>
                <a:effectLst/>
                <a:uLnTx/>
                <a:uFillTx/>
                <a:latin typeface="Calibri" panose="020F0502020204030204"/>
                <a:ea typeface="+mn-ea"/>
                <a:cs typeface="+mn-cs"/>
              </a:rPr>
              <a:t>Q = Anzahl der Schalenabschnitte (</a:t>
            </a:r>
            <a:r>
              <a:rPr kumimoji="0" lang="de-DE" sz="2400" b="0" i="0" u="none" strike="noStrike" kern="1200" cap="none" spc="0" normalizeH="0" baseline="0" noProof="0" dirty="0" err="1">
                <a:ln>
                  <a:noFill/>
                </a:ln>
                <a:solidFill>
                  <a:srgbClr val="FFFF00"/>
                </a:solidFill>
                <a:effectLst/>
                <a:uLnTx/>
                <a:uFillTx/>
                <a:latin typeface="Calibri" panose="020F0502020204030204"/>
                <a:ea typeface="+mn-ea"/>
                <a:cs typeface="+mn-cs"/>
              </a:rPr>
              <a:t>Sas</a:t>
            </a:r>
            <a:r>
              <a:rPr kumimoji="0" lang="de-DE" sz="2400" b="0" i="0" u="none" strike="noStrike" kern="1200" cap="none" spc="0" normalizeH="0" baseline="0" noProof="0" dirty="0">
                <a:ln>
                  <a:noFill/>
                </a:ln>
                <a:solidFill>
                  <a:srgbClr val="FFFF00"/>
                </a:solidFill>
                <a:effectLst/>
                <a:uLnTx/>
                <a:uFillTx/>
                <a:latin typeface="Calibri" panose="020F0502020204030204"/>
                <a:ea typeface="+mn-ea"/>
                <a:cs typeface="+mn-cs"/>
              </a:rPr>
              <a:t>) / Raumeinheiten (REH) </a:t>
            </a:r>
            <a:br>
              <a:rPr kumimoji="0" lang="de-DE" sz="2400" b="0" i="0" u="none" strike="noStrike" kern="1200" cap="none" spc="0" normalizeH="0" baseline="0" noProof="0" dirty="0">
                <a:ln>
                  <a:noFill/>
                </a:ln>
                <a:solidFill>
                  <a:srgbClr val="FFFF00"/>
                </a:solidFill>
                <a:effectLst/>
                <a:uLnTx/>
                <a:uFillTx/>
                <a:latin typeface="Calibri" panose="020F0502020204030204"/>
                <a:ea typeface="+mn-ea"/>
                <a:cs typeface="+mn-cs"/>
              </a:rPr>
            </a:br>
            <a:r>
              <a:rPr kumimoji="0" lang="de-DE" sz="2400" b="0" i="0" u="none" strike="noStrike" kern="1200" cap="none" spc="0" normalizeH="0" baseline="0" noProof="0" dirty="0">
                <a:ln>
                  <a:noFill/>
                </a:ln>
                <a:solidFill>
                  <a:srgbClr val="FFFF00"/>
                </a:solidFill>
                <a:effectLst/>
                <a:uLnTx/>
                <a:uFillTx/>
                <a:latin typeface="Calibri" panose="020F0502020204030204"/>
                <a:ea typeface="+mn-ea"/>
                <a:cs typeface="+mn-cs"/>
              </a:rPr>
              <a:t>zwischen der Erde und dem Ursprung der Hintergrundstrahlung</a:t>
            </a:r>
          </a:p>
        </p:txBody>
      </p:sp>
      <p:sp>
        <p:nvSpPr>
          <p:cNvPr id="13" name="Foliennummernplatzhalter 4">
            <a:extLst>
              <a:ext uri="{FF2B5EF4-FFF2-40B4-BE49-F238E27FC236}">
                <a16:creationId xmlns:a16="http://schemas.microsoft.com/office/drawing/2014/main" id="{832051BE-0501-1A82-2E6C-E96836CAB420}"/>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4" name="Fußzeilenplatzhalter 3">
            <a:extLst>
              <a:ext uri="{FF2B5EF4-FFF2-40B4-BE49-F238E27FC236}">
                <a16:creationId xmlns:a16="http://schemas.microsoft.com/office/drawing/2014/main" id="{3B584F83-8514-39BD-A397-9FBC3748B1E6}"/>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4" name="Fußzeilenplatzhalter 3">
            <a:extLst>
              <a:ext uri="{FF2B5EF4-FFF2-40B4-BE49-F238E27FC236}">
                <a16:creationId xmlns:a16="http://schemas.microsoft.com/office/drawing/2014/main" id="{B37B5DD9-9D4A-1C26-0A2B-70F68598DBCA}"/>
              </a:ext>
            </a:extLst>
          </p:cNvPr>
          <p:cNvSpPr txBox="1">
            <a:spLocks/>
          </p:cNvSpPr>
          <p:nvPr/>
        </p:nvSpPr>
        <p:spPr>
          <a:xfrm>
            <a:off x="200451" y="6459224"/>
            <a:ext cx="2303318" cy="357360"/>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FFFF00"/>
                </a:solidFill>
                <a:effectLst/>
                <a:uLnTx/>
                <a:uFillTx/>
                <a:latin typeface="Calibri" panose="020F0502020204030204"/>
                <a:ea typeface="+mn-ea"/>
                <a:cs typeface="+mn-cs"/>
              </a:rPr>
              <a:t>Bildquelle: Internet NASA</a:t>
            </a:r>
          </a:p>
        </p:txBody>
      </p:sp>
      <p:sp>
        <p:nvSpPr>
          <p:cNvPr id="12" name="Textfeld 11">
            <a:extLst>
              <a:ext uri="{FF2B5EF4-FFF2-40B4-BE49-F238E27FC236}">
                <a16:creationId xmlns:a16="http://schemas.microsoft.com/office/drawing/2014/main" id="{3ADA8BC6-8EBC-552B-CB90-E5549D1DA67B}"/>
              </a:ext>
            </a:extLst>
          </p:cNvPr>
          <p:cNvSpPr txBox="1"/>
          <p:nvPr/>
        </p:nvSpPr>
        <p:spPr>
          <a:xfrm>
            <a:off x="4337763" y="4986232"/>
            <a:ext cx="454249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600" b="0" i="0" u="none" strike="noStrike" kern="1200" cap="none" spc="0" normalizeH="0" baseline="0" noProof="0" dirty="0">
                <a:ln>
                  <a:noFill/>
                </a:ln>
                <a:solidFill>
                  <a:srgbClr val="FFFF00"/>
                </a:solidFill>
                <a:effectLst/>
                <a:uLnTx/>
                <a:uFillTx/>
                <a:latin typeface="Calibri" panose="020F0502020204030204"/>
                <a:ea typeface="+mn-ea"/>
                <a:cs typeface="+mn-cs"/>
              </a:rPr>
              <a:t>? Compton-Streuung ?</a:t>
            </a:r>
          </a:p>
        </p:txBody>
      </p:sp>
      <mc:AlternateContent xmlns:mc="http://schemas.openxmlformats.org/markup-compatibility/2006" xmlns:a14="http://schemas.microsoft.com/office/drawing/2010/main">
        <mc:Choice Requires="a14">
          <p:sp>
            <p:nvSpPr>
              <p:cNvPr id="15" name="Textfeld 14">
                <a:extLst>
                  <a:ext uri="{FF2B5EF4-FFF2-40B4-BE49-F238E27FC236}">
                    <a16:creationId xmlns:a16="http://schemas.microsoft.com/office/drawing/2014/main" id="{40D560F7-88CB-8A3E-95C1-728D5E9A4D08}"/>
                  </a:ext>
                </a:extLst>
              </p:cNvPr>
              <p:cNvSpPr txBox="1"/>
              <p:nvPr/>
            </p:nvSpPr>
            <p:spPr>
              <a:xfrm rot="19873995">
                <a:off x="8566958" y="534084"/>
                <a:ext cx="3399313" cy="10663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2800" b="0" i="0" u="none" strike="noStrike" kern="0" cap="none" spc="0" normalizeH="0" baseline="0" noProof="0" dirty="0">
                    <a:ln>
                      <a:noFill/>
                    </a:ln>
                    <a:solidFill>
                      <a:srgbClr val="FFFF00"/>
                    </a:solidFill>
                    <a:effectLst/>
                    <a:uLnTx/>
                    <a:uFillTx/>
                  </a:rPr>
                  <a:t>Z = </a:t>
                </a:r>
                <a14:m>
                  <m:oMath xmlns:m="http://schemas.openxmlformats.org/officeDocument/2006/math">
                    <m:f>
                      <m:fPr>
                        <m:ctrlP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ctrlPr>
                      </m:fPr>
                      <m:num>
                        <m:r>
                          <m:rPr>
                            <m:sty m:val="p"/>
                          </m:rP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A</m:t>
                        </m:r>
                        <m: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 </m:t>
                        </m:r>
                        <m:r>
                          <m:rPr>
                            <m:sty m:val="p"/>
                          </m:rP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Sas</m:t>
                        </m:r>
                        <m: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 / </m:t>
                        </m:r>
                        <m:r>
                          <m:rPr>
                            <m:sty m:val="p"/>
                          </m:rP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REH</m:t>
                        </m:r>
                      </m:num>
                      <m:den>
                        <m:r>
                          <m:rPr>
                            <m:sty m:val="p"/>
                          </m:rP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Sas</m:t>
                        </m:r>
                        <m: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 / </m:t>
                        </m:r>
                        <m:r>
                          <m:rPr>
                            <m:sty m:val="p"/>
                          </m:rP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REH</m:t>
                        </m:r>
                        <m:r>
                          <a:rPr kumimoji="0" lang="de-DE" sz="4000" b="0" i="0" u="none" strike="noStrike" kern="0" cap="none" spc="0" normalizeH="0" baseline="0" noProof="0" smtClean="0">
                            <a:ln>
                              <a:noFill/>
                            </a:ln>
                            <a:solidFill>
                              <a:srgbClr val="FFFF00"/>
                            </a:solidFill>
                            <a:effectLst/>
                            <a:uLnTx/>
                            <a:uFillTx/>
                            <a:latin typeface="Cambria Math" panose="02040503050406030204" pitchFamily="18" charset="0"/>
                          </a:rPr>
                          <m:t> </m:t>
                        </m:r>
                      </m:den>
                    </m:f>
                  </m:oMath>
                </a14:m>
                <a:endParaRPr kumimoji="0" lang="de-DE" sz="4000" b="0" i="0" u="none" strike="noStrike" kern="0" cap="none" spc="0" normalizeH="0" baseline="0" noProof="0" dirty="0">
                  <a:ln>
                    <a:noFill/>
                  </a:ln>
                  <a:solidFill>
                    <a:srgbClr val="FFFF00"/>
                  </a:solidFill>
                  <a:effectLst/>
                  <a:uLnTx/>
                  <a:uFillTx/>
                </a:endParaRPr>
              </a:p>
            </p:txBody>
          </p:sp>
        </mc:Choice>
        <mc:Fallback xmlns="">
          <p:sp>
            <p:nvSpPr>
              <p:cNvPr id="15" name="Textfeld 14">
                <a:extLst>
                  <a:ext uri="{FF2B5EF4-FFF2-40B4-BE49-F238E27FC236}">
                    <a16:creationId xmlns:a16="http://schemas.microsoft.com/office/drawing/2014/main" id="{40D560F7-88CB-8A3E-95C1-728D5E9A4D08}"/>
                  </a:ext>
                </a:extLst>
              </p:cNvPr>
              <p:cNvSpPr txBox="1">
                <a:spLocks noRot="1" noChangeAspect="1" noMove="1" noResize="1" noEditPoints="1" noAdjustHandles="1" noChangeArrowheads="1" noChangeShapeType="1" noTextEdit="1"/>
              </p:cNvSpPr>
              <p:nvPr/>
            </p:nvSpPr>
            <p:spPr>
              <a:xfrm rot="19873995">
                <a:off x="8566958" y="534084"/>
                <a:ext cx="3399313" cy="1066318"/>
              </a:xfrm>
              <a:prstGeom prst="rect">
                <a:avLst/>
              </a:prstGeom>
              <a:blipFill>
                <a:blip r:embed="rId4"/>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3259807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FF622-4172-A06F-3218-9C5D649BF966}"/>
            </a:ext>
          </a:extLst>
        </p:cNvPr>
        <p:cNvGrpSpPr/>
        <p:nvPr/>
      </p:nvGrpSpPr>
      <p:grpSpPr>
        <a:xfrm>
          <a:off x="0" y="0"/>
          <a:ext cx="0" cy="0"/>
          <a:chOff x="0" y="0"/>
          <a:chExt cx="0" cy="0"/>
        </a:xfrm>
      </p:grpSpPr>
      <p:pic>
        <p:nvPicPr>
          <p:cNvPr id="4" name="Bild 6">
            <a:extLst>
              <a:ext uri="{FF2B5EF4-FFF2-40B4-BE49-F238E27FC236}">
                <a16:creationId xmlns:a16="http://schemas.microsoft.com/office/drawing/2014/main" id="{A0B014CE-5A25-C91C-F61E-26380D5D382A}"/>
              </a:ext>
            </a:extLst>
          </p:cNvPr>
          <p:cNvPicPr>
            <a:picLocks noChangeAspect="1"/>
          </p:cNvPicPr>
          <p:nvPr/>
        </p:nvPicPr>
        <p:blipFill>
          <a:blip r:embed="rId2">
            <a:lum bright="60000" contrast="77000"/>
            <a:alphaModFix amt="29000"/>
          </a:blip>
          <a:srcRect l="2448" t="7541" r="42812" b="11747"/>
          <a:stretch>
            <a:fillRect/>
          </a:stretch>
        </p:blipFill>
        <p:spPr bwMode="auto">
          <a:xfrm>
            <a:off x="-1" y="-45308"/>
            <a:ext cx="12192001" cy="6494339"/>
          </a:xfrm>
          <a:prstGeom prst="rect">
            <a:avLst/>
          </a:prstGeom>
          <a:noFill/>
          <a:ln w="9525">
            <a:noFill/>
            <a:miter lim="800000"/>
            <a:headEnd/>
            <a:tailEnd/>
          </a:ln>
        </p:spPr>
      </p:pic>
      <p:sp>
        <p:nvSpPr>
          <p:cNvPr id="2" name="Titel 1">
            <a:extLst>
              <a:ext uri="{FF2B5EF4-FFF2-40B4-BE49-F238E27FC236}">
                <a16:creationId xmlns:a16="http://schemas.microsoft.com/office/drawing/2014/main" id="{6488758B-7D67-CFBB-0248-4AD666CC00B4}"/>
              </a:ext>
            </a:extLst>
          </p:cNvPr>
          <p:cNvSpPr>
            <a:spLocks noGrp="1"/>
          </p:cNvSpPr>
          <p:nvPr>
            <p:ph type="title"/>
          </p:nvPr>
        </p:nvSpPr>
        <p:spPr>
          <a:xfrm>
            <a:off x="906780" y="181385"/>
            <a:ext cx="10515600" cy="1039324"/>
          </a:xfrm>
        </p:spPr>
        <p:txBody>
          <a:bodyPr/>
          <a:lstStyle/>
          <a:p>
            <a:pPr algn="ctr"/>
            <a:r>
              <a:rPr lang="de-DE" sz="4000" b="1" dirty="0">
                <a:latin typeface="Arial" panose="020B0604020202020204" pitchFamily="34" charset="0"/>
                <a:cs typeface="Arial" panose="020B0604020202020204" pitchFamily="34" charset="0"/>
              </a:rPr>
              <a:t>Doppler- oder Streu-Effekt</a:t>
            </a:r>
          </a:p>
        </p:txBody>
      </p:sp>
      <p:sp>
        <p:nvSpPr>
          <p:cNvPr id="3" name="Inhaltsplatzhalter 2">
            <a:extLst>
              <a:ext uri="{FF2B5EF4-FFF2-40B4-BE49-F238E27FC236}">
                <a16:creationId xmlns:a16="http://schemas.microsoft.com/office/drawing/2014/main" id="{ED333B10-7778-8A69-408B-BB65F1C14B3D}"/>
              </a:ext>
            </a:extLst>
          </p:cNvPr>
          <p:cNvSpPr>
            <a:spLocks noGrp="1"/>
          </p:cNvSpPr>
          <p:nvPr>
            <p:ph idx="1"/>
          </p:nvPr>
        </p:nvSpPr>
        <p:spPr>
          <a:xfrm>
            <a:off x="469641" y="1436915"/>
            <a:ext cx="11252718" cy="4710792"/>
          </a:xfrm>
        </p:spPr>
        <p:txBody>
          <a:bodyPr>
            <a:normAutofit lnSpcReduction="10000"/>
          </a:bodyPr>
          <a:lstStyle/>
          <a:p>
            <a:pPr marL="0" indent="0" algn="ctr">
              <a:buNone/>
            </a:pPr>
            <a:r>
              <a:rPr lang="de-DE" sz="3200" b="1" dirty="0">
                <a:highlight>
                  <a:srgbClr val="FFFF00"/>
                </a:highlight>
              </a:rPr>
              <a:t>Grundsatzfrage 1</a:t>
            </a:r>
            <a:br>
              <a:rPr lang="de-DE" sz="3200" b="1" dirty="0">
                <a:highlight>
                  <a:srgbClr val="FFFF00"/>
                </a:highlight>
              </a:rPr>
            </a:br>
            <a:endParaRPr lang="de-DE" sz="3200" b="1" dirty="0">
              <a:highlight>
                <a:srgbClr val="FFFF00"/>
              </a:highlight>
            </a:endParaRPr>
          </a:p>
          <a:p>
            <a:pPr marL="0" indent="0" algn="ctr">
              <a:buNone/>
            </a:pPr>
            <a:r>
              <a:rPr lang="de-DE" b="1" dirty="0"/>
              <a:t>Basiert die Rotverschiebung </a:t>
            </a:r>
          </a:p>
          <a:p>
            <a:pPr marL="0" indent="0" algn="ctr">
              <a:buNone/>
            </a:pPr>
            <a:r>
              <a:rPr lang="de-DE" b="1" dirty="0"/>
              <a:t>der hochfrequenten „Hintergrundstrahlung“ </a:t>
            </a:r>
          </a:p>
          <a:p>
            <a:pPr marL="0" indent="0" algn="ctr">
              <a:buNone/>
            </a:pPr>
            <a:r>
              <a:rPr lang="de-DE" b="1" dirty="0"/>
              <a:t>des Universums wirklich auf einer irrsinnig hohen Fluchtgeschwindigkeit</a:t>
            </a:r>
          </a:p>
          <a:p>
            <a:pPr marL="0" indent="0" algn="ctr">
              <a:buNone/>
            </a:pPr>
            <a:r>
              <a:rPr lang="de-DE" b="1" dirty="0"/>
              <a:t>dortiger Objekte </a:t>
            </a:r>
          </a:p>
          <a:p>
            <a:pPr marL="0" indent="0" algn="ctr">
              <a:buNone/>
            </a:pPr>
            <a:r>
              <a:rPr lang="de-DE" b="1" dirty="0"/>
              <a:t>und ist dies als ein vermeintliches „Echo“ des Urknalls, </a:t>
            </a:r>
          </a:p>
          <a:p>
            <a:pPr marL="0" indent="0" algn="ctr">
              <a:buNone/>
            </a:pPr>
            <a:r>
              <a:rPr lang="de-DE" b="1" dirty="0"/>
              <a:t>wie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von Edwin Powell Hubble </a:t>
            </a:r>
            <a:r>
              <a:rPr kumimoji="0" lang="de-DE" sz="2400" b="1"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Calibri" panose="020F0502020204030204" pitchFamily="34" charset="0"/>
                <a:cs typeface="Times New Roman" panose="02020603050405020304" pitchFamily="18" charset="0"/>
              </a:rPr>
              <a:t>angenommen,</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lang="de-DE" b="1" dirty="0"/>
              <a:t>tatsächlich ein</a:t>
            </a:r>
            <a:br>
              <a:rPr lang="de-DE" b="1" dirty="0"/>
            </a:br>
            <a:endParaRPr lang="de-DE" b="1" dirty="0"/>
          </a:p>
          <a:p>
            <a:pPr marL="0" indent="0" algn="ctr">
              <a:buNone/>
            </a:pPr>
            <a:r>
              <a:rPr lang="de-DE" sz="4000" b="1" dirty="0"/>
              <a:t>Dopplereffekt ?</a:t>
            </a:r>
          </a:p>
        </p:txBody>
      </p:sp>
      <p:sp>
        <p:nvSpPr>
          <p:cNvPr id="6" name="Foliennummernplatzhalter 4">
            <a:extLst>
              <a:ext uri="{FF2B5EF4-FFF2-40B4-BE49-F238E27FC236}">
                <a16:creationId xmlns:a16="http://schemas.microsoft.com/office/drawing/2014/main" id="{9D9439A4-334C-660C-1083-F93471BA7CE5}"/>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30DA764C-2D12-D6C8-4E98-B53CABCA9984}"/>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Tree>
    <p:extLst>
      <p:ext uri="{BB962C8B-B14F-4D97-AF65-F5344CB8AC3E}">
        <p14:creationId xmlns:p14="http://schemas.microsoft.com/office/powerpoint/2010/main" val="2358820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DE2D9-67A8-8290-450D-90B1D47E0276}"/>
            </a:ext>
          </a:extLst>
        </p:cNvPr>
        <p:cNvGrpSpPr/>
        <p:nvPr/>
      </p:nvGrpSpPr>
      <p:grpSpPr>
        <a:xfrm>
          <a:off x="0" y="0"/>
          <a:ext cx="0" cy="0"/>
          <a:chOff x="0" y="0"/>
          <a:chExt cx="0" cy="0"/>
        </a:xfrm>
      </p:grpSpPr>
      <p:pic>
        <p:nvPicPr>
          <p:cNvPr id="4" name="Grafik 3" descr="Ein Bild, das Raum, Weltraum, Astronomie, Universum enthält.&#10;&#10;KI-generierte Inhalte können fehlerhaft sein.">
            <a:extLst>
              <a:ext uri="{FF2B5EF4-FFF2-40B4-BE49-F238E27FC236}">
                <a16:creationId xmlns:a16="http://schemas.microsoft.com/office/drawing/2014/main" id="{E5F092B2-85AF-89CD-3AC0-63BB0CCC6066}"/>
              </a:ext>
            </a:extLst>
          </p:cNvPr>
          <p:cNvPicPr>
            <a:picLocks noChangeAspect="1"/>
          </p:cNvPicPr>
          <p:nvPr/>
        </p:nvPicPr>
        <p:blipFill>
          <a:blip r:embed="rId2">
            <a:alphaModFix amt="25000"/>
          </a:blip>
          <a:stretch>
            <a:fillRect/>
          </a:stretch>
        </p:blipFill>
        <p:spPr>
          <a:xfrm>
            <a:off x="27375" y="17606"/>
            <a:ext cx="12153251" cy="6346308"/>
          </a:xfrm>
          <a:prstGeom prst="rect">
            <a:avLst/>
          </a:prstGeom>
        </p:spPr>
      </p:pic>
      <p:sp>
        <p:nvSpPr>
          <p:cNvPr id="3" name="Inhaltsplatzhalter 2">
            <a:extLst>
              <a:ext uri="{FF2B5EF4-FFF2-40B4-BE49-F238E27FC236}">
                <a16:creationId xmlns:a16="http://schemas.microsoft.com/office/drawing/2014/main" id="{572BC871-7DF5-425E-2438-8D73DC55E297}"/>
              </a:ext>
            </a:extLst>
          </p:cNvPr>
          <p:cNvSpPr>
            <a:spLocks noGrp="1"/>
          </p:cNvSpPr>
          <p:nvPr>
            <p:ph idx="1"/>
          </p:nvPr>
        </p:nvSpPr>
        <p:spPr>
          <a:xfrm>
            <a:off x="469641" y="1123339"/>
            <a:ext cx="10938928" cy="4950868"/>
          </a:xfrm>
        </p:spPr>
        <p:txBody>
          <a:bodyPr>
            <a:normAutofit lnSpcReduction="10000"/>
          </a:bodyPr>
          <a:lstStyle/>
          <a:p>
            <a:pPr marL="0" indent="0" algn="ctr">
              <a:buNone/>
            </a:pPr>
            <a:r>
              <a:rPr lang="de-DE" b="1" dirty="0">
                <a:solidFill>
                  <a:srgbClr val="FFFF00"/>
                </a:solidFill>
              </a:rPr>
              <a:t>Dopplereffekte gibt es im „erdnahen“ Weltraum sehr wohl,</a:t>
            </a:r>
          </a:p>
          <a:p>
            <a:pPr marL="0" indent="0" algn="ctr">
              <a:buNone/>
            </a:pPr>
            <a:r>
              <a:rPr lang="de-DE" b="1" dirty="0">
                <a:solidFill>
                  <a:srgbClr val="FFFF00"/>
                </a:solidFill>
              </a:rPr>
              <a:t>wo sich Dinge wie z.B. die Andromeda Galaxie mit normalen kosmischen</a:t>
            </a:r>
          </a:p>
          <a:p>
            <a:pPr marL="0" indent="0" algn="ctr">
              <a:buNone/>
            </a:pPr>
            <a:r>
              <a:rPr lang="de-DE" b="1" dirty="0">
                <a:solidFill>
                  <a:srgbClr val="FFFF00"/>
                </a:solidFill>
              </a:rPr>
              <a:t>Geschwindigkeiten auf uns zu, oder andere von uns wegbewegen. </a:t>
            </a:r>
            <a:br>
              <a:rPr lang="de-DE" b="1" dirty="0">
                <a:solidFill>
                  <a:srgbClr val="FFFF00"/>
                </a:solidFill>
              </a:rPr>
            </a:br>
            <a:endParaRPr lang="de-DE" b="1" dirty="0">
              <a:solidFill>
                <a:srgbClr val="FFFF00"/>
              </a:solidFill>
            </a:endParaRPr>
          </a:p>
          <a:p>
            <a:pPr marL="0" indent="0" algn="ctr">
              <a:buNone/>
            </a:pPr>
            <a:r>
              <a:rPr lang="de-DE" b="1" dirty="0">
                <a:solidFill>
                  <a:srgbClr val="FFFF00"/>
                </a:solidFill>
              </a:rPr>
              <a:t>Ab einem Entfernungsbereich von einigen zig Millionen Lichtjahre,</a:t>
            </a:r>
          </a:p>
          <a:p>
            <a:pPr marL="0" indent="0" algn="ctr">
              <a:buNone/>
            </a:pPr>
            <a:r>
              <a:rPr lang="de-DE" b="1" dirty="0">
                <a:solidFill>
                  <a:srgbClr val="FFFF00"/>
                </a:solidFill>
              </a:rPr>
              <a:t>(keine klare Grenze) beginnt jedoch der Grad der Rotverschiebung </a:t>
            </a:r>
          </a:p>
          <a:p>
            <a:pPr marL="0" indent="0" algn="ctr">
              <a:buNone/>
            </a:pPr>
            <a:r>
              <a:rPr lang="de-DE" b="1" dirty="0">
                <a:solidFill>
                  <a:srgbClr val="FFFF00"/>
                </a:solidFill>
              </a:rPr>
              <a:t>das Maß normaler kosmischer Geschwindigkeiten zu übersteigen</a:t>
            </a:r>
            <a:br>
              <a:rPr lang="de-DE" b="1" dirty="0">
                <a:solidFill>
                  <a:srgbClr val="FFFF00"/>
                </a:solidFill>
              </a:rPr>
            </a:br>
            <a:endParaRPr lang="de-DE" b="1" dirty="0">
              <a:solidFill>
                <a:srgbClr val="FFFF00"/>
              </a:solidFill>
            </a:endParaRPr>
          </a:p>
          <a:p>
            <a:pPr marL="0" indent="0" algn="ctr">
              <a:buNone/>
            </a:pPr>
            <a:r>
              <a:rPr lang="de-DE" b="1" dirty="0">
                <a:solidFill>
                  <a:srgbClr val="FFFF00"/>
                </a:solidFill>
              </a:rPr>
              <a:t>Legt man weiterhin einen Dopplereffekt zu Grunde,</a:t>
            </a:r>
          </a:p>
          <a:p>
            <a:pPr marL="0" indent="0" algn="ctr">
              <a:buNone/>
            </a:pPr>
            <a:r>
              <a:rPr lang="de-DE" b="1" dirty="0">
                <a:solidFill>
                  <a:srgbClr val="FFFF00"/>
                </a:solidFill>
              </a:rPr>
              <a:t>sieht es so aus, als würde sich mit zunehmender Entfernung alles auch</a:t>
            </a:r>
          </a:p>
          <a:p>
            <a:pPr marL="0" indent="0" algn="ctr">
              <a:buNone/>
            </a:pPr>
            <a:r>
              <a:rPr lang="de-DE" b="1" dirty="0">
                <a:solidFill>
                  <a:srgbClr val="FFFF00"/>
                </a:solidFill>
              </a:rPr>
              <a:t>immer schneller von uns entfernen. </a:t>
            </a:r>
          </a:p>
        </p:txBody>
      </p:sp>
      <p:sp>
        <p:nvSpPr>
          <p:cNvPr id="6" name="Foliennummernplatzhalter 4">
            <a:extLst>
              <a:ext uri="{FF2B5EF4-FFF2-40B4-BE49-F238E27FC236}">
                <a16:creationId xmlns:a16="http://schemas.microsoft.com/office/drawing/2014/main" id="{959D366D-258E-8CF0-15F7-67AFE8065271}"/>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C6730B5C-0C8C-876E-0A50-E0FF83AD6757}"/>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577036FC-AA73-8D55-C403-0BA5A6FDC076}"/>
              </a:ext>
            </a:extLst>
          </p:cNvPr>
          <p:cNvSpPr>
            <a:spLocks noGrp="1"/>
          </p:cNvSpPr>
          <p:nvPr>
            <p:ph type="title"/>
          </p:nvPr>
        </p:nvSpPr>
        <p:spPr>
          <a:xfrm>
            <a:off x="838200" y="177348"/>
            <a:ext cx="10515600" cy="859518"/>
          </a:xfrm>
        </p:spPr>
        <p:txBody>
          <a:bodyPr/>
          <a:lstStyle/>
          <a:p>
            <a:pPr algn="ctr"/>
            <a:r>
              <a:rPr lang="de-DE" sz="4000" b="1" dirty="0">
                <a:solidFill>
                  <a:srgbClr val="FFFF00"/>
                </a:solidFill>
                <a:latin typeface="Arial" panose="020B0604020202020204" pitchFamily="34" charset="0"/>
                <a:cs typeface="Arial" panose="020B0604020202020204" pitchFamily="34" charset="0"/>
              </a:rPr>
              <a:t>Doppler- oder Streu- Effekt</a:t>
            </a:r>
          </a:p>
        </p:txBody>
      </p:sp>
    </p:spTree>
    <p:extLst>
      <p:ext uri="{BB962C8B-B14F-4D97-AF65-F5344CB8AC3E}">
        <p14:creationId xmlns:p14="http://schemas.microsoft.com/office/powerpoint/2010/main" val="1345700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F15BB-9A7D-0166-9AF8-C3836C804EB0}"/>
            </a:ext>
          </a:extLst>
        </p:cNvPr>
        <p:cNvGrpSpPr/>
        <p:nvPr/>
      </p:nvGrpSpPr>
      <p:grpSpPr>
        <a:xfrm>
          <a:off x="0" y="0"/>
          <a:ext cx="0" cy="0"/>
          <a:chOff x="0" y="0"/>
          <a:chExt cx="0" cy="0"/>
        </a:xfrm>
      </p:grpSpPr>
      <p:pic>
        <p:nvPicPr>
          <p:cNvPr id="2" name="Bild 6">
            <a:extLst>
              <a:ext uri="{FF2B5EF4-FFF2-40B4-BE49-F238E27FC236}">
                <a16:creationId xmlns:a16="http://schemas.microsoft.com/office/drawing/2014/main" id="{0D477A6D-E013-919A-0F59-C8D9B2010F84}"/>
              </a:ext>
            </a:extLst>
          </p:cNvPr>
          <p:cNvPicPr>
            <a:picLocks noChangeAspect="1"/>
          </p:cNvPicPr>
          <p:nvPr/>
        </p:nvPicPr>
        <p:blipFill>
          <a:blip r:embed="rId2">
            <a:lum bright="60000" contrast="77000"/>
            <a:alphaModFix amt="29000"/>
          </a:blip>
          <a:srcRect l="2448" t="7541" r="42812" b="11747"/>
          <a:stretch>
            <a:fillRect/>
          </a:stretch>
        </p:blipFill>
        <p:spPr bwMode="auto">
          <a:xfrm>
            <a:off x="-1" y="-45308"/>
            <a:ext cx="12192001" cy="6494339"/>
          </a:xfrm>
          <a:prstGeom prst="rect">
            <a:avLst/>
          </a:prstGeom>
          <a:noFill/>
          <a:ln w="9525">
            <a:noFill/>
            <a:miter lim="800000"/>
            <a:headEnd/>
            <a:tailEnd/>
          </a:ln>
        </p:spPr>
      </p:pic>
      <p:sp>
        <p:nvSpPr>
          <p:cNvPr id="3" name="Inhaltsplatzhalter 2">
            <a:extLst>
              <a:ext uri="{FF2B5EF4-FFF2-40B4-BE49-F238E27FC236}">
                <a16:creationId xmlns:a16="http://schemas.microsoft.com/office/drawing/2014/main" id="{99518A22-519E-4CC3-1683-3CA740AC6751}"/>
              </a:ext>
            </a:extLst>
          </p:cNvPr>
          <p:cNvSpPr>
            <a:spLocks noGrp="1"/>
          </p:cNvSpPr>
          <p:nvPr>
            <p:ph idx="1"/>
          </p:nvPr>
        </p:nvSpPr>
        <p:spPr>
          <a:xfrm>
            <a:off x="469641" y="1104901"/>
            <a:ext cx="11252718" cy="5189219"/>
          </a:xfrm>
        </p:spPr>
        <p:txBody>
          <a:bodyPr>
            <a:normAutofit fontScale="92500" lnSpcReduction="20000"/>
          </a:bodyPr>
          <a:lstStyle/>
          <a:p>
            <a:pPr marL="0" indent="0" algn="ctr">
              <a:buNone/>
            </a:pPr>
            <a:r>
              <a:rPr lang="de-DE" sz="3600" b="1" dirty="0">
                <a:highlight>
                  <a:srgbClr val="FFFF00"/>
                </a:highlight>
              </a:rPr>
              <a:t>Grundsatzfrage 2</a:t>
            </a:r>
          </a:p>
          <a:p>
            <a:pPr marL="0" indent="0" algn="ctr">
              <a:buNone/>
            </a:pPr>
            <a:r>
              <a:rPr lang="de-DE" sz="3000" b="1" dirty="0"/>
              <a:t>Basiert die Rotverschiebung womöglich</a:t>
            </a:r>
          </a:p>
          <a:p>
            <a:pPr marL="0" indent="0" algn="ctr">
              <a:buNone/>
            </a:pPr>
            <a:r>
              <a:rPr lang="de-DE" sz="3000" b="1" dirty="0"/>
              <a:t>auf den Naturgesetzmäßigkeiten der </a:t>
            </a:r>
          </a:p>
          <a:p>
            <a:pPr marL="0" indent="0" algn="ctr">
              <a:buNone/>
            </a:pPr>
            <a:r>
              <a:rPr lang="de-DE" sz="5200" b="1" dirty="0"/>
              <a:t>Entropie,</a:t>
            </a:r>
          </a:p>
          <a:p>
            <a:pPr marL="0" indent="0" algn="ctr">
              <a:buNone/>
            </a:pPr>
            <a:r>
              <a:rPr lang="de-DE" b="1" dirty="0"/>
              <a:t>wonach sich durch Wechselwirkungen, Umwandlungsprozesse und Zerstreuung</a:t>
            </a:r>
            <a:br>
              <a:rPr lang="de-DE" b="1" dirty="0"/>
            </a:br>
            <a:r>
              <a:rPr lang="de-DE" b="1" dirty="0">
                <a:highlight>
                  <a:srgbClr val="00FF00"/>
                </a:highlight>
              </a:rPr>
              <a:t>nachweislich</a:t>
            </a:r>
            <a:r>
              <a:rPr lang="de-DE" b="1" dirty="0"/>
              <a:t> jede Form von Energie </a:t>
            </a:r>
            <a:br>
              <a:rPr lang="de-DE" b="1" dirty="0"/>
            </a:br>
            <a:r>
              <a:rPr lang="de-DE" b="1" dirty="0"/>
              <a:t>im Laufe der Zeit in Wärme und Wärmestrahlung verwandelt, </a:t>
            </a:r>
            <a:br>
              <a:rPr lang="de-DE" b="1" dirty="0"/>
            </a:br>
            <a:r>
              <a:rPr lang="de-DE" b="1" dirty="0"/>
              <a:t>die sich in der Kälte des Weltraums „verliert“? </a:t>
            </a:r>
            <a:br>
              <a:rPr lang="de-DE" b="1" dirty="0"/>
            </a:br>
            <a:r>
              <a:rPr lang="de-DE" b="1" dirty="0"/>
              <a:t>Dann wäre dies statt eines Dopplereffekts eine Art    </a:t>
            </a:r>
          </a:p>
          <a:p>
            <a:pPr marL="0" indent="0" algn="ctr">
              <a:buNone/>
            </a:pPr>
            <a:r>
              <a:rPr lang="de-DE" sz="4000" b="1" dirty="0"/>
              <a:t>    Streu- / Tsunami- Effekt</a:t>
            </a:r>
          </a:p>
          <a:p>
            <a:pPr marL="0" indent="0" algn="ctr">
              <a:buNone/>
            </a:pPr>
            <a:r>
              <a:rPr lang="de-DE" b="1" dirty="0"/>
              <a:t>Das ist zwar auch nur eine Annahme,</a:t>
            </a:r>
          </a:p>
          <a:p>
            <a:pPr marL="0" indent="0" algn="ctr">
              <a:buNone/>
            </a:pPr>
            <a:r>
              <a:rPr lang="de-DE" b="1" dirty="0">
                <a:highlight>
                  <a:srgbClr val="00FF00"/>
                </a:highlight>
              </a:rPr>
              <a:t>aber auf der Grundlage erwiesener Naturgesetzmäßigkeiten</a:t>
            </a:r>
            <a:r>
              <a:rPr lang="de-DE" dirty="0"/>
              <a:t>	</a:t>
            </a:r>
          </a:p>
        </p:txBody>
      </p:sp>
      <p:sp>
        <p:nvSpPr>
          <p:cNvPr id="4" name="Foliennummernplatzhalter 4">
            <a:extLst>
              <a:ext uri="{FF2B5EF4-FFF2-40B4-BE49-F238E27FC236}">
                <a16:creationId xmlns:a16="http://schemas.microsoft.com/office/drawing/2014/main" id="{6CC36A72-B45F-3FE6-9159-C0E793B2A844}"/>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ußzeilenplatzhalter 3">
            <a:extLst>
              <a:ext uri="{FF2B5EF4-FFF2-40B4-BE49-F238E27FC236}">
                <a16:creationId xmlns:a16="http://schemas.microsoft.com/office/drawing/2014/main" id="{7AABFEDF-2760-64F7-C24C-74DD312A2B1A}"/>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9" name="Titel 1">
            <a:extLst>
              <a:ext uri="{FF2B5EF4-FFF2-40B4-BE49-F238E27FC236}">
                <a16:creationId xmlns:a16="http://schemas.microsoft.com/office/drawing/2014/main" id="{EC5F27BC-88AB-3392-A7F7-AFA48540663B}"/>
              </a:ext>
            </a:extLst>
          </p:cNvPr>
          <p:cNvSpPr>
            <a:spLocks noGrp="1"/>
          </p:cNvSpPr>
          <p:nvPr>
            <p:ph type="title"/>
          </p:nvPr>
        </p:nvSpPr>
        <p:spPr>
          <a:xfrm>
            <a:off x="838200" y="147622"/>
            <a:ext cx="10515600" cy="802368"/>
          </a:xfrm>
        </p:spPr>
        <p:txBody>
          <a:bodyPr/>
          <a:lstStyle/>
          <a:p>
            <a:pPr algn="ctr"/>
            <a:r>
              <a:rPr lang="de-DE" sz="4000" b="1" dirty="0">
                <a:latin typeface="Arial" panose="020B0604020202020204" pitchFamily="34" charset="0"/>
                <a:cs typeface="Arial" panose="020B0604020202020204" pitchFamily="34" charset="0"/>
              </a:rPr>
              <a:t>Doppler- oder Streu-Effekt</a:t>
            </a:r>
          </a:p>
        </p:txBody>
      </p:sp>
    </p:spTree>
    <p:extLst>
      <p:ext uri="{BB962C8B-B14F-4D97-AF65-F5344CB8AC3E}">
        <p14:creationId xmlns:p14="http://schemas.microsoft.com/office/powerpoint/2010/main" val="2394659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EEAB98C-266D-2E43-EB3E-55EC8533A4FB}"/>
              </a:ext>
            </a:extLst>
          </p:cNvPr>
          <p:cNvSpPr>
            <a:spLocks noGrp="1"/>
          </p:cNvSpPr>
          <p:nvPr>
            <p:ph idx="1"/>
          </p:nvPr>
        </p:nvSpPr>
        <p:spPr>
          <a:xfrm>
            <a:off x="838200" y="1556929"/>
            <a:ext cx="10515600" cy="4374314"/>
          </a:xfrm>
        </p:spPr>
        <p:txBody>
          <a:bodyPr>
            <a:normAutofit/>
          </a:bodyPr>
          <a:lstStyle/>
          <a:p>
            <a:pPr marL="0" indent="0" algn="ctr">
              <a:buNone/>
            </a:pPr>
            <a:r>
              <a:rPr lang="de-DE" sz="3200" b="1" dirty="0"/>
              <a:t>Naturgesetzmäßigkeit</a:t>
            </a:r>
          </a:p>
          <a:p>
            <a:pPr marL="0" indent="0" algn="ctr">
              <a:buNone/>
            </a:pPr>
            <a:r>
              <a:rPr lang="de-DE" b="1" dirty="0"/>
              <a:t>Beim Tsunami-Effekt wird mit zunehmender Entfernung vom   Entstehungsort eine Tsunamiwelle flacher und länger</a:t>
            </a:r>
          </a:p>
          <a:p>
            <a:pPr marL="0" indent="0" algn="ctr">
              <a:buNone/>
            </a:pPr>
            <a:endParaRPr lang="de-DE" b="1" dirty="0"/>
          </a:p>
          <a:p>
            <a:pPr marL="0" indent="0" algn="ctr">
              <a:buNone/>
            </a:pPr>
            <a:endParaRPr lang="de-DE" b="1" dirty="0"/>
          </a:p>
          <a:p>
            <a:pPr marL="0" indent="0" algn="ctr">
              <a:buNone/>
            </a:pPr>
            <a:endParaRPr lang="de-DE" b="1" dirty="0"/>
          </a:p>
          <a:p>
            <a:pPr marL="0" indent="0" algn="ctr">
              <a:buNone/>
            </a:pPr>
            <a:r>
              <a:rPr lang="de-DE" b="1" dirty="0"/>
              <a:t>Mit zunehmender Entfernung vom Entstehungsort nimmt die   Energiedichte der Welle je Raumeinheit ab,</a:t>
            </a:r>
            <a:br>
              <a:rPr lang="de-DE" b="1" dirty="0"/>
            </a:br>
            <a:r>
              <a:rPr lang="de-DE" b="1" dirty="0"/>
              <a:t>bis dann irgendwo fast nichts messbares mehr ankommt</a:t>
            </a:r>
            <a:endParaRPr lang="de-DE" dirty="0"/>
          </a:p>
        </p:txBody>
      </p:sp>
      <p:pic>
        <p:nvPicPr>
          <p:cNvPr id="10" name="Grafik 9" descr="Ein Bild, das Reihe, Diagramm enthält.&#10;&#10;Automatisch generierte Beschreibung">
            <a:extLst>
              <a:ext uri="{FF2B5EF4-FFF2-40B4-BE49-F238E27FC236}">
                <a16:creationId xmlns:a16="http://schemas.microsoft.com/office/drawing/2014/main" id="{BB6F8AB4-F11E-5420-CA8D-141363431596}"/>
              </a:ext>
            </a:extLst>
          </p:cNvPr>
          <p:cNvPicPr>
            <a:picLocks noChangeAspect="1"/>
          </p:cNvPicPr>
          <p:nvPr/>
        </p:nvPicPr>
        <p:blipFill rotWithShape="1">
          <a:blip r:embed="rId2">
            <a:extLst>
              <a:ext uri="{28A0092B-C50C-407E-A947-70E740481C1C}">
                <a14:useLocalDpi xmlns:a14="http://schemas.microsoft.com/office/drawing/2010/main" val="0"/>
              </a:ext>
            </a:extLst>
          </a:blip>
          <a:srcRect l="1674"/>
          <a:stretch/>
        </p:blipFill>
        <p:spPr>
          <a:xfrm>
            <a:off x="340830" y="3169987"/>
            <a:ext cx="11204153" cy="1079555"/>
          </a:xfrm>
          <a:prstGeom prst="rect">
            <a:avLst/>
          </a:prstGeom>
          <a:solidFill>
            <a:schemeClr val="accent1">
              <a:lumMod val="60000"/>
              <a:lumOff val="40000"/>
            </a:schemeClr>
          </a:solidFill>
        </p:spPr>
      </p:pic>
      <p:sp>
        <p:nvSpPr>
          <p:cNvPr id="6" name="Foliennummernplatzhalter 4">
            <a:extLst>
              <a:ext uri="{FF2B5EF4-FFF2-40B4-BE49-F238E27FC236}">
                <a16:creationId xmlns:a16="http://schemas.microsoft.com/office/drawing/2014/main" id="{404A7504-540A-55EE-33AA-9A5EDC811347}"/>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D5D83BAE-95BA-4397-C7AB-9DBC05E5A0C9}"/>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4" name="Fußzeilenplatzhalter 3">
            <a:extLst>
              <a:ext uri="{FF2B5EF4-FFF2-40B4-BE49-F238E27FC236}">
                <a16:creationId xmlns:a16="http://schemas.microsoft.com/office/drawing/2014/main" id="{E50DADF0-E66D-49DB-939F-000B31E2C8A6}"/>
              </a:ext>
            </a:extLst>
          </p:cNvPr>
          <p:cNvSpPr txBox="1">
            <a:spLocks/>
          </p:cNvSpPr>
          <p:nvPr/>
        </p:nvSpPr>
        <p:spPr>
          <a:xfrm>
            <a:off x="291402" y="6356349"/>
            <a:ext cx="1958504" cy="365125"/>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Bildquelle: Internet</a:t>
            </a:r>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itel 1">
            <a:extLst>
              <a:ext uri="{FF2B5EF4-FFF2-40B4-BE49-F238E27FC236}">
                <a16:creationId xmlns:a16="http://schemas.microsoft.com/office/drawing/2014/main" id="{9BEE4427-9FA0-9F87-819E-1F9C4AB9DFA6}"/>
              </a:ext>
            </a:extLst>
          </p:cNvPr>
          <p:cNvSpPr>
            <a:spLocks noGrp="1"/>
          </p:cNvSpPr>
          <p:nvPr>
            <p:ph type="title"/>
          </p:nvPr>
        </p:nvSpPr>
        <p:spPr>
          <a:xfrm>
            <a:off x="838200" y="58921"/>
            <a:ext cx="10515600" cy="996694"/>
          </a:xfrm>
        </p:spPr>
        <p:txBody>
          <a:bodyPr/>
          <a:lstStyle/>
          <a:p>
            <a:pPr algn="ctr"/>
            <a:r>
              <a:rPr lang="de-DE" sz="4000" b="1" dirty="0">
                <a:latin typeface="Arial" panose="020B0604020202020204" pitchFamily="34" charset="0"/>
                <a:cs typeface="Arial" panose="020B0604020202020204" pitchFamily="34" charset="0"/>
              </a:rPr>
              <a:t>Doppler- oder Streu-Effekt</a:t>
            </a:r>
          </a:p>
        </p:txBody>
      </p:sp>
    </p:spTree>
    <p:extLst>
      <p:ext uri="{BB962C8B-B14F-4D97-AF65-F5344CB8AC3E}">
        <p14:creationId xmlns:p14="http://schemas.microsoft.com/office/powerpoint/2010/main" val="860748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descr="Ein Bild, das Kreis, Grafiken, Farbigkeit, Design enthält.&#10;&#10;Automatisch generierte Beschreibung">
            <a:extLst>
              <a:ext uri="{FF2B5EF4-FFF2-40B4-BE49-F238E27FC236}">
                <a16:creationId xmlns:a16="http://schemas.microsoft.com/office/drawing/2014/main" id="{95E9142B-79FB-6A41-A818-11AF686F95D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994" t="22472" r="1125" b="1026"/>
          <a:stretch>
            <a:fillRect/>
          </a:stretch>
        </p:blipFill>
        <p:spPr>
          <a:xfrm>
            <a:off x="19815" y="17944"/>
            <a:ext cx="12152372" cy="6345970"/>
          </a:xfrm>
        </p:spPr>
      </p:pic>
      <p:sp>
        <p:nvSpPr>
          <p:cNvPr id="5" name="Textfeld 4">
            <a:extLst>
              <a:ext uri="{FF2B5EF4-FFF2-40B4-BE49-F238E27FC236}">
                <a16:creationId xmlns:a16="http://schemas.microsoft.com/office/drawing/2014/main" id="{5E5A9A22-566C-4E76-5962-F9467E78990E}"/>
              </a:ext>
            </a:extLst>
          </p:cNvPr>
          <p:cNvSpPr txBox="1"/>
          <p:nvPr/>
        </p:nvSpPr>
        <p:spPr>
          <a:xfrm>
            <a:off x="296392" y="4147246"/>
            <a:ext cx="11281803"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Calibri" panose="020F0502020204030204"/>
                <a:ea typeface="+mn-ea"/>
                <a:cs typeface="+mn-cs"/>
              </a:rPr>
              <a:t>Jeder, der schon einmal bei Windstille einen großen Stein in einen Teich geworfen hat, </a:t>
            </a:r>
            <a:br>
              <a:rPr kumimoji="0" lang="de-DE"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400" b="1" i="0" u="none" strike="noStrike" kern="1200" cap="none" spc="0" normalizeH="0" baseline="0" noProof="0" dirty="0">
                <a:ln>
                  <a:noFill/>
                </a:ln>
                <a:solidFill>
                  <a:prstClr val="black"/>
                </a:solidFill>
                <a:effectLst/>
                <a:uLnTx/>
                <a:uFillTx/>
                <a:latin typeface="Calibri" panose="020F0502020204030204"/>
                <a:ea typeface="+mn-ea"/>
                <a:cs typeface="+mn-cs"/>
              </a:rPr>
              <a:t> konnte, in stark abgeschwächter              Form,            diesen Effekt selbst beobachten</a:t>
            </a:r>
            <a:br>
              <a:rPr kumimoji="0" lang="de-DE" sz="2400" b="1"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de-DE"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liennummernplatzhalter 4">
            <a:extLst>
              <a:ext uri="{FF2B5EF4-FFF2-40B4-BE49-F238E27FC236}">
                <a16:creationId xmlns:a16="http://schemas.microsoft.com/office/drawing/2014/main" id="{962FD70B-5271-69C5-2678-B53D8C7BCE3C}"/>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Fußzeilenplatzhalter 3">
            <a:extLst>
              <a:ext uri="{FF2B5EF4-FFF2-40B4-BE49-F238E27FC236}">
                <a16:creationId xmlns:a16="http://schemas.microsoft.com/office/drawing/2014/main" id="{E22EAEC2-D499-4F88-4090-7691854FFD5E}"/>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Tree>
    <p:extLst>
      <p:ext uri="{BB962C8B-B14F-4D97-AF65-F5344CB8AC3E}">
        <p14:creationId xmlns:p14="http://schemas.microsoft.com/office/powerpoint/2010/main" val="2637892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270D3-6F49-5CE7-D549-075D1BF29ADB}"/>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A9ED4DA8-9805-9FFC-A244-16C211CBC678}"/>
              </a:ext>
            </a:extLst>
          </p:cNvPr>
          <p:cNvSpPr>
            <a:spLocks noGrp="1"/>
          </p:cNvSpPr>
          <p:nvPr>
            <p:ph idx="1"/>
          </p:nvPr>
        </p:nvSpPr>
        <p:spPr>
          <a:xfrm>
            <a:off x="977900" y="885825"/>
            <a:ext cx="10236200" cy="5086350"/>
          </a:xfrm>
        </p:spPr>
        <p:txBody>
          <a:bodyPr>
            <a:normAutofit fontScale="25000" lnSpcReduction="20000"/>
          </a:bodyPr>
          <a:lstStyle/>
          <a:p>
            <a:pPr marL="0" indent="0" algn="ctr">
              <a:lnSpc>
                <a:spcPct val="120000"/>
              </a:lnSpc>
              <a:spcBef>
                <a:spcPts val="0"/>
              </a:spcBef>
              <a:buNone/>
            </a:pPr>
            <a:r>
              <a:rPr lang="de-DE" sz="9600" b="1" dirty="0"/>
              <a:t>Man stelle sich im Hinblick auf die Wellen - / Teilcheneigenschaften </a:t>
            </a:r>
            <a:br>
              <a:rPr lang="de-DE" sz="9600" b="1" dirty="0"/>
            </a:br>
            <a:r>
              <a:rPr lang="de-DE" sz="9600" b="1" dirty="0"/>
              <a:t>von elektromagnetischer Strahlung im luftleeren Raum in der Schwerlosigkeit</a:t>
            </a:r>
            <a:br>
              <a:rPr lang="de-DE" sz="9600" b="1" dirty="0"/>
            </a:br>
            <a:r>
              <a:rPr lang="de-DE" sz="9600" b="1" dirty="0"/>
              <a:t>ein Maschinengewehr mit abgesägtem Lauf vor,</a:t>
            </a:r>
          </a:p>
          <a:p>
            <a:pPr marL="0" indent="0" algn="ctr">
              <a:lnSpc>
                <a:spcPct val="120000"/>
              </a:lnSpc>
              <a:spcBef>
                <a:spcPts val="0"/>
              </a:spcBef>
              <a:buNone/>
            </a:pPr>
            <a:r>
              <a:rPr lang="de-DE" sz="9600" b="1" dirty="0"/>
              <a:t>das mit V 0 gleich Schallgeschwindigkeit </a:t>
            </a:r>
          </a:p>
          <a:p>
            <a:pPr marL="0" indent="0" algn="ctr">
              <a:lnSpc>
                <a:spcPct val="120000"/>
              </a:lnSpc>
              <a:spcBef>
                <a:spcPts val="0"/>
              </a:spcBef>
              <a:buNone/>
            </a:pPr>
            <a:r>
              <a:rPr lang="de-DE" sz="9600" b="1" dirty="0"/>
              <a:t>pro Sekunde eine Schrotpatrone verschießt. </a:t>
            </a:r>
            <a:br>
              <a:rPr lang="de-DE" sz="9600" b="1" dirty="0"/>
            </a:br>
            <a:endParaRPr lang="de-DE" sz="9600" b="1" dirty="0"/>
          </a:p>
          <a:p>
            <a:pPr marL="0" indent="0" algn="ctr">
              <a:lnSpc>
                <a:spcPct val="120000"/>
              </a:lnSpc>
              <a:spcBef>
                <a:spcPts val="0"/>
              </a:spcBef>
              <a:buNone/>
            </a:pPr>
            <a:endParaRPr lang="de-DE" sz="9600" b="1" dirty="0"/>
          </a:p>
          <a:p>
            <a:pPr marL="0" indent="0" algn="ctr">
              <a:lnSpc>
                <a:spcPct val="120000"/>
              </a:lnSpc>
              <a:spcBef>
                <a:spcPts val="0"/>
              </a:spcBef>
              <a:buNone/>
            </a:pPr>
            <a:endParaRPr lang="de-DE" sz="9600" b="1" dirty="0"/>
          </a:p>
          <a:p>
            <a:pPr marL="0" indent="0" algn="ctr">
              <a:lnSpc>
                <a:spcPct val="120000"/>
              </a:lnSpc>
              <a:spcBef>
                <a:spcPts val="0"/>
              </a:spcBef>
              <a:buNone/>
            </a:pPr>
            <a:endParaRPr lang="de-DE" sz="9600" b="1" dirty="0"/>
          </a:p>
          <a:p>
            <a:pPr marL="0" indent="0" algn="ctr">
              <a:lnSpc>
                <a:spcPct val="120000"/>
              </a:lnSpc>
              <a:spcBef>
                <a:spcPts val="0"/>
              </a:spcBef>
              <a:buNone/>
            </a:pPr>
            <a:endParaRPr lang="de-DE" sz="9600" b="1" dirty="0"/>
          </a:p>
          <a:p>
            <a:pPr marL="0" indent="0" algn="ctr">
              <a:lnSpc>
                <a:spcPct val="120000"/>
              </a:lnSpc>
              <a:spcBef>
                <a:spcPts val="0"/>
              </a:spcBef>
              <a:buNone/>
            </a:pPr>
            <a:r>
              <a:rPr lang="de-DE" sz="12800" b="1" dirty="0"/>
              <a:t> </a:t>
            </a:r>
            <a:br>
              <a:rPr lang="de-DE" sz="9600" b="1" dirty="0"/>
            </a:br>
            <a:r>
              <a:rPr lang="de-DE" sz="9600" b="1" dirty="0"/>
              <a:t>Frequenz = 1 Hz, Wellenlänge 330m. </a:t>
            </a:r>
          </a:p>
          <a:p>
            <a:pPr marL="0" indent="0" algn="ctr">
              <a:lnSpc>
                <a:spcPct val="120000"/>
              </a:lnSpc>
              <a:spcBef>
                <a:spcPts val="0"/>
              </a:spcBef>
              <a:buNone/>
            </a:pPr>
            <a:r>
              <a:rPr lang="de-DE" sz="9600" b="1" dirty="0"/>
              <a:t>In einer Auffangschüssel, in der Nähe aufgestellt, </a:t>
            </a:r>
            <a:br>
              <a:rPr lang="de-DE" sz="9600" b="1" dirty="0"/>
            </a:br>
            <a:r>
              <a:rPr lang="de-DE" sz="9600" b="1" dirty="0"/>
              <a:t>schlagen mit dieser Frequenz / Wellenlänge noch alle Schrotkugeln ein. </a:t>
            </a:r>
          </a:p>
          <a:p>
            <a:pPr marL="0" indent="0">
              <a:buNone/>
            </a:pPr>
            <a:endParaRPr lang="de-DE" dirty="0"/>
          </a:p>
        </p:txBody>
      </p:sp>
      <p:sp>
        <p:nvSpPr>
          <p:cNvPr id="2" name="Titel 1">
            <a:extLst>
              <a:ext uri="{FF2B5EF4-FFF2-40B4-BE49-F238E27FC236}">
                <a16:creationId xmlns:a16="http://schemas.microsoft.com/office/drawing/2014/main" id="{C1D678DB-9AF6-CCFA-3B30-5D35726FE588}"/>
              </a:ext>
            </a:extLst>
          </p:cNvPr>
          <p:cNvSpPr>
            <a:spLocks noGrp="1"/>
          </p:cNvSpPr>
          <p:nvPr>
            <p:ph type="title"/>
          </p:nvPr>
        </p:nvSpPr>
        <p:spPr>
          <a:xfrm>
            <a:off x="838200" y="159386"/>
            <a:ext cx="10803058" cy="831572"/>
          </a:xfrm>
        </p:spPr>
        <p:txBody>
          <a:bodyPr>
            <a:normAutofit/>
          </a:bodyPr>
          <a:lstStyle/>
          <a:p>
            <a:pPr algn="ctr"/>
            <a:r>
              <a:rPr lang="de-DE" sz="4000" b="1" dirty="0">
                <a:latin typeface="Arial" panose="020B0604020202020204" pitchFamily="34" charset="0"/>
                <a:cs typeface="Arial" panose="020B0604020202020204" pitchFamily="34" charset="0"/>
              </a:rPr>
              <a:t>Gedankenmodell zum Streueffekt</a:t>
            </a:r>
          </a:p>
        </p:txBody>
      </p:sp>
      <p:sp>
        <p:nvSpPr>
          <p:cNvPr id="9" name="Foliennummernplatzhalter 4">
            <a:extLst>
              <a:ext uri="{FF2B5EF4-FFF2-40B4-BE49-F238E27FC236}">
                <a16:creationId xmlns:a16="http://schemas.microsoft.com/office/drawing/2014/main" id="{67946405-7872-C0FC-464F-585EB2AE3367}"/>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Fußzeilenplatzhalter 3">
            <a:extLst>
              <a:ext uri="{FF2B5EF4-FFF2-40B4-BE49-F238E27FC236}">
                <a16:creationId xmlns:a16="http://schemas.microsoft.com/office/drawing/2014/main" id="{59F9C2A5-2ACE-9AE4-F9B2-AAD14F88F22A}"/>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4" name="Fußzeilenplatzhalter 3">
            <a:extLst>
              <a:ext uri="{FF2B5EF4-FFF2-40B4-BE49-F238E27FC236}">
                <a16:creationId xmlns:a16="http://schemas.microsoft.com/office/drawing/2014/main" id="{A8DE57EB-F039-090A-F59A-9447F423B65D}"/>
              </a:ext>
            </a:extLst>
          </p:cNvPr>
          <p:cNvSpPr txBox="1">
            <a:spLocks/>
          </p:cNvSpPr>
          <p:nvPr/>
        </p:nvSpPr>
        <p:spPr>
          <a:xfrm>
            <a:off x="291402" y="6356349"/>
            <a:ext cx="1958504" cy="365125"/>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Bildquelle: Internet</a:t>
            </a:r>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0" name="Gerader Verbinder 9">
            <a:extLst>
              <a:ext uri="{FF2B5EF4-FFF2-40B4-BE49-F238E27FC236}">
                <a16:creationId xmlns:a16="http://schemas.microsoft.com/office/drawing/2014/main" id="{941282F8-A232-87AF-4D26-1D657B5C652F}"/>
              </a:ext>
            </a:extLst>
          </p:cNvPr>
          <p:cNvCxnSpPr>
            <a:cxnSpLocks/>
          </p:cNvCxnSpPr>
          <p:nvPr/>
        </p:nvCxnSpPr>
        <p:spPr>
          <a:xfrm flipV="1">
            <a:off x="6201529" y="3207280"/>
            <a:ext cx="3681506"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533C62F5-3C36-D37D-85FF-E2181EF0E2A8}"/>
              </a:ext>
            </a:extLst>
          </p:cNvPr>
          <p:cNvCxnSpPr>
            <a:cxnSpLocks/>
          </p:cNvCxnSpPr>
          <p:nvPr/>
        </p:nvCxnSpPr>
        <p:spPr>
          <a:xfrm flipV="1">
            <a:off x="6201529" y="3391422"/>
            <a:ext cx="3681506" cy="36833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1D2E9B73-6BF6-88B0-0A11-0D2403FEB71C}"/>
              </a:ext>
            </a:extLst>
          </p:cNvPr>
          <p:cNvCxnSpPr>
            <a:cxnSpLocks/>
            <a:endCxn id="25" idx="3"/>
          </p:cNvCxnSpPr>
          <p:nvPr/>
        </p:nvCxnSpPr>
        <p:spPr>
          <a:xfrm flipV="1">
            <a:off x="6239891" y="3691462"/>
            <a:ext cx="3586453" cy="10783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Gerader Verbinder 18">
            <a:extLst>
              <a:ext uri="{FF2B5EF4-FFF2-40B4-BE49-F238E27FC236}">
                <a16:creationId xmlns:a16="http://schemas.microsoft.com/office/drawing/2014/main" id="{76D01087-4FD4-3D83-BE52-CD59FD4ABF03}"/>
              </a:ext>
            </a:extLst>
          </p:cNvPr>
          <p:cNvCxnSpPr>
            <a:cxnSpLocks/>
          </p:cNvCxnSpPr>
          <p:nvPr/>
        </p:nvCxnSpPr>
        <p:spPr>
          <a:xfrm>
            <a:off x="6201530" y="3811019"/>
            <a:ext cx="3681505" cy="109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D3C810DF-2C76-F2EF-A9ED-13CD832A33E0}"/>
              </a:ext>
            </a:extLst>
          </p:cNvPr>
          <p:cNvCxnSpPr>
            <a:cxnSpLocks/>
          </p:cNvCxnSpPr>
          <p:nvPr/>
        </p:nvCxnSpPr>
        <p:spPr>
          <a:xfrm>
            <a:off x="6227104" y="3799296"/>
            <a:ext cx="3655931" cy="296715"/>
          </a:xfrm>
          <a:prstGeom prst="line">
            <a:avLst/>
          </a:prstGeom>
        </p:spPr>
        <p:style>
          <a:lnRef idx="1">
            <a:schemeClr val="accent1"/>
          </a:lnRef>
          <a:fillRef idx="0">
            <a:schemeClr val="accent1"/>
          </a:fillRef>
          <a:effectRef idx="0">
            <a:schemeClr val="accent1"/>
          </a:effectRef>
          <a:fontRef idx="minor">
            <a:schemeClr val="tx1"/>
          </a:fontRef>
        </p:style>
      </p:cxnSp>
      <p:sp>
        <p:nvSpPr>
          <p:cNvPr id="25" name="Flussdiagramm: Gespeicherte Daten 24">
            <a:extLst>
              <a:ext uri="{FF2B5EF4-FFF2-40B4-BE49-F238E27FC236}">
                <a16:creationId xmlns:a16="http://schemas.microsoft.com/office/drawing/2014/main" id="{7B726EEF-E86A-B1C5-0170-55EF110C95A2}"/>
              </a:ext>
            </a:extLst>
          </p:cNvPr>
          <p:cNvSpPr/>
          <p:nvPr/>
        </p:nvSpPr>
        <p:spPr>
          <a:xfrm rot="10800000">
            <a:off x="9792702" y="3150491"/>
            <a:ext cx="201854" cy="1081943"/>
          </a:xfrm>
          <a:prstGeom prst="flowChartOnlineStorag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fik 11" descr="Ein Bild, das Waffe, Fernwaffe, Schusswaffe, Gewehr enthält.&#10;&#10;KI-generierte Inhalte können fehlerhaft sein.">
            <a:extLst>
              <a:ext uri="{FF2B5EF4-FFF2-40B4-BE49-F238E27FC236}">
                <a16:creationId xmlns:a16="http://schemas.microsoft.com/office/drawing/2014/main" id="{69C387A5-A2CA-A57A-3C04-5BA43862ECAC}"/>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709428" y="2940847"/>
            <a:ext cx="4509857" cy="2038577"/>
          </a:xfrm>
          <a:prstGeom prst="rect">
            <a:avLst/>
          </a:prstGeom>
        </p:spPr>
      </p:pic>
    </p:spTree>
    <p:extLst>
      <p:ext uri="{BB962C8B-B14F-4D97-AF65-F5344CB8AC3E}">
        <p14:creationId xmlns:p14="http://schemas.microsoft.com/office/powerpoint/2010/main" val="220882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879B1-0BE9-EC77-CF17-A52E89E5F171}"/>
            </a:ext>
          </a:extLst>
        </p:cNvPr>
        <p:cNvGrpSpPr/>
        <p:nvPr/>
      </p:nvGrpSpPr>
      <p:grpSpPr>
        <a:xfrm>
          <a:off x="0" y="0"/>
          <a:ext cx="0" cy="0"/>
          <a:chOff x="0" y="0"/>
          <a:chExt cx="0" cy="0"/>
        </a:xfrm>
      </p:grpSpPr>
      <p:grpSp>
        <p:nvGrpSpPr>
          <p:cNvPr id="9" name="Gruppieren 8">
            <a:extLst>
              <a:ext uri="{FF2B5EF4-FFF2-40B4-BE49-F238E27FC236}">
                <a16:creationId xmlns:a16="http://schemas.microsoft.com/office/drawing/2014/main" id="{746A79D1-6EC9-2CE1-5357-CEF27B83D9BA}"/>
              </a:ext>
            </a:extLst>
          </p:cNvPr>
          <p:cNvGrpSpPr/>
          <p:nvPr/>
        </p:nvGrpSpPr>
        <p:grpSpPr>
          <a:xfrm>
            <a:off x="232790" y="1082677"/>
            <a:ext cx="11824027" cy="5031305"/>
            <a:chOff x="232790" y="1082677"/>
            <a:chExt cx="11824027" cy="5031305"/>
          </a:xfrm>
        </p:grpSpPr>
        <p:pic>
          <p:nvPicPr>
            <p:cNvPr id="12" name="Grafik 11">
              <a:extLst>
                <a:ext uri="{FF2B5EF4-FFF2-40B4-BE49-F238E27FC236}">
                  <a16:creationId xmlns:a16="http://schemas.microsoft.com/office/drawing/2014/main" id="{3C928EBA-2805-BF00-BB80-8A88863747D5}"/>
                </a:ext>
              </a:extLst>
            </p:cNvPr>
            <p:cNvPicPr>
              <a:picLocks noChangeAspect="1"/>
            </p:cNvPicPr>
            <p:nvPr/>
          </p:nvPicPr>
          <p:blipFill>
            <a:blip r:embed="rId2">
              <a:alphaModFix amt="21000"/>
            </a:blip>
            <a:srcRect b="6077"/>
            <a:stretch/>
          </p:blipFill>
          <p:spPr>
            <a:xfrm rot="10800000">
              <a:off x="291402" y="1138304"/>
              <a:ext cx="11765415" cy="4975678"/>
            </a:xfrm>
            <a:prstGeom prst="rect">
              <a:avLst/>
            </a:prstGeom>
          </p:spPr>
        </p:pic>
        <p:cxnSp>
          <p:nvCxnSpPr>
            <p:cNvPr id="13" name="Gerader Verbinder 12">
              <a:extLst>
                <a:ext uri="{FF2B5EF4-FFF2-40B4-BE49-F238E27FC236}">
                  <a16:creationId xmlns:a16="http://schemas.microsoft.com/office/drawing/2014/main" id="{25C410C1-8E0F-A9DB-9014-E7F147901D30}"/>
                </a:ext>
              </a:extLst>
            </p:cNvPr>
            <p:cNvCxnSpPr>
              <a:cxnSpLocks/>
            </p:cNvCxnSpPr>
            <p:nvPr/>
          </p:nvCxnSpPr>
          <p:spPr>
            <a:xfrm flipV="1">
              <a:off x="291402" y="1082677"/>
              <a:ext cx="10117727" cy="13853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83E98A8D-FF40-65EC-E7A5-4BE700CD302D}"/>
                </a:ext>
              </a:extLst>
            </p:cNvPr>
            <p:cNvCxnSpPr>
              <a:cxnSpLocks/>
            </p:cNvCxnSpPr>
            <p:nvPr/>
          </p:nvCxnSpPr>
          <p:spPr>
            <a:xfrm flipV="1">
              <a:off x="291402" y="1914314"/>
              <a:ext cx="11558220" cy="895173"/>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15" name="Gruppieren 14">
              <a:extLst>
                <a:ext uri="{FF2B5EF4-FFF2-40B4-BE49-F238E27FC236}">
                  <a16:creationId xmlns:a16="http://schemas.microsoft.com/office/drawing/2014/main" id="{EEAC835C-424D-730B-466E-0A2582F5470E}"/>
                </a:ext>
              </a:extLst>
            </p:cNvPr>
            <p:cNvGrpSpPr/>
            <p:nvPr/>
          </p:nvGrpSpPr>
          <p:grpSpPr>
            <a:xfrm>
              <a:off x="291402" y="2867411"/>
              <a:ext cx="2012998" cy="1081943"/>
              <a:chOff x="275582" y="3101400"/>
              <a:chExt cx="2012998" cy="1081943"/>
            </a:xfrm>
          </p:grpSpPr>
          <p:sp>
            <p:nvSpPr>
              <p:cNvPr id="23" name="Flussdiagramm: Gespeicherte Daten 22">
                <a:extLst>
                  <a:ext uri="{FF2B5EF4-FFF2-40B4-BE49-F238E27FC236}">
                    <a16:creationId xmlns:a16="http://schemas.microsoft.com/office/drawing/2014/main" id="{261708C0-9067-4EA3-30BE-726E93D47FCC}"/>
                  </a:ext>
                </a:extLst>
              </p:cNvPr>
              <p:cNvSpPr/>
              <p:nvPr/>
            </p:nvSpPr>
            <p:spPr>
              <a:xfrm rot="10800000">
                <a:off x="2068810" y="3101400"/>
                <a:ext cx="219770" cy="1081943"/>
              </a:xfrm>
              <a:prstGeom prst="flowChartOnlineStorag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4" name="Gerader Verbinder 23">
                <a:extLst>
                  <a:ext uri="{FF2B5EF4-FFF2-40B4-BE49-F238E27FC236}">
                    <a16:creationId xmlns:a16="http://schemas.microsoft.com/office/drawing/2014/main" id="{974ABC72-C38D-8226-1DEB-CCDFAC28325D}"/>
                  </a:ext>
                </a:extLst>
              </p:cNvPr>
              <p:cNvCxnSpPr>
                <a:cxnSpLocks/>
                <a:endCxn id="23" idx="3"/>
              </p:cNvCxnSpPr>
              <p:nvPr/>
            </p:nvCxnSpPr>
            <p:spPr>
              <a:xfrm flipV="1">
                <a:off x="275582" y="3642371"/>
                <a:ext cx="1829856" cy="677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6" name="Gerader Verbinder 15">
              <a:extLst>
                <a:ext uri="{FF2B5EF4-FFF2-40B4-BE49-F238E27FC236}">
                  <a16:creationId xmlns:a16="http://schemas.microsoft.com/office/drawing/2014/main" id="{EDC3D910-1F38-4AFB-F007-B2566DB65D80}"/>
                </a:ext>
              </a:extLst>
            </p:cNvPr>
            <p:cNvCxnSpPr>
              <a:cxnSpLocks/>
            </p:cNvCxnSpPr>
            <p:nvPr/>
          </p:nvCxnSpPr>
          <p:spPr>
            <a:xfrm>
              <a:off x="276138" y="4007279"/>
              <a:ext cx="11666248" cy="6854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CF6CE019-4FAA-A66A-D897-9259B3B987B1}"/>
                </a:ext>
              </a:extLst>
            </p:cNvPr>
            <p:cNvCxnSpPr>
              <a:cxnSpLocks/>
            </p:cNvCxnSpPr>
            <p:nvPr/>
          </p:nvCxnSpPr>
          <p:spPr>
            <a:xfrm>
              <a:off x="232790" y="4325007"/>
              <a:ext cx="11616832" cy="15655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7948B187-676D-D162-2125-88A1F0EF1FAE}"/>
                </a:ext>
              </a:extLst>
            </p:cNvPr>
            <p:cNvCxnSpPr>
              <a:cxnSpLocks/>
            </p:cNvCxnSpPr>
            <p:nvPr/>
          </p:nvCxnSpPr>
          <p:spPr>
            <a:xfrm flipV="1">
              <a:off x="291402" y="3060183"/>
              <a:ext cx="1829856" cy="87316"/>
            </a:xfrm>
            <a:prstGeom prst="line">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7CA8E716-A2C5-CED5-A395-0AE14EF1F313}"/>
                </a:ext>
              </a:extLst>
            </p:cNvPr>
            <p:cNvCxnSpPr>
              <a:cxnSpLocks/>
            </p:cNvCxnSpPr>
            <p:nvPr/>
          </p:nvCxnSpPr>
          <p:spPr>
            <a:xfrm>
              <a:off x="272738" y="3651841"/>
              <a:ext cx="1848520" cy="87776"/>
            </a:xfrm>
            <a:prstGeom prst="line">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sp>
        <p:nvSpPr>
          <p:cNvPr id="2" name="Titel 1">
            <a:extLst>
              <a:ext uri="{FF2B5EF4-FFF2-40B4-BE49-F238E27FC236}">
                <a16:creationId xmlns:a16="http://schemas.microsoft.com/office/drawing/2014/main" id="{4DF5886E-BEF1-3FDC-8F3E-D5B52C801C7B}"/>
              </a:ext>
            </a:extLst>
          </p:cNvPr>
          <p:cNvSpPr>
            <a:spLocks noGrp="1"/>
          </p:cNvSpPr>
          <p:nvPr>
            <p:ph type="title"/>
          </p:nvPr>
        </p:nvSpPr>
        <p:spPr>
          <a:xfrm>
            <a:off x="838200" y="159386"/>
            <a:ext cx="10803058" cy="831572"/>
          </a:xfrm>
        </p:spPr>
        <p:txBody>
          <a:bodyPr>
            <a:normAutofit/>
          </a:bodyPr>
          <a:lstStyle/>
          <a:p>
            <a:pPr algn="ctr"/>
            <a:r>
              <a:rPr lang="de-DE" sz="4000" b="1" dirty="0">
                <a:latin typeface="Arial" panose="020B0604020202020204" pitchFamily="34" charset="0"/>
                <a:cs typeface="Arial" panose="020B0604020202020204" pitchFamily="34" charset="0"/>
              </a:rPr>
              <a:t>Gedankenmodell zum Streueffekt</a:t>
            </a:r>
          </a:p>
        </p:txBody>
      </p:sp>
      <p:sp>
        <p:nvSpPr>
          <p:cNvPr id="3" name="Inhaltsplatzhalter 2">
            <a:extLst>
              <a:ext uri="{FF2B5EF4-FFF2-40B4-BE49-F238E27FC236}">
                <a16:creationId xmlns:a16="http://schemas.microsoft.com/office/drawing/2014/main" id="{08A06742-5434-8547-5AFE-45942BBDECA3}"/>
              </a:ext>
            </a:extLst>
          </p:cNvPr>
          <p:cNvSpPr>
            <a:spLocks noGrp="1"/>
          </p:cNvSpPr>
          <p:nvPr>
            <p:ph idx="1"/>
          </p:nvPr>
        </p:nvSpPr>
        <p:spPr>
          <a:xfrm>
            <a:off x="137704" y="1447801"/>
            <a:ext cx="11826240" cy="4908549"/>
          </a:xfrm>
        </p:spPr>
        <p:txBody>
          <a:bodyPr>
            <a:normAutofit fontScale="32500" lnSpcReduction="20000"/>
          </a:bodyPr>
          <a:lstStyle/>
          <a:p>
            <a:pPr marL="0" indent="0" algn="ctr">
              <a:lnSpc>
                <a:spcPct val="120000"/>
              </a:lnSpc>
              <a:spcBef>
                <a:spcPts val="0"/>
              </a:spcBef>
              <a:buNone/>
            </a:pPr>
            <a:r>
              <a:rPr lang="de-DE" sz="8600" b="1" dirty="0"/>
              <a:t>Weiter weg fliegt ein Teil der Schrotkugeln wegen des Streueffekts  an der Auffangschüssel vorbei, aber die Frequenz / Wellenlänge bleibt zunächst noch gleich, da noch jeder Schuss trifft. </a:t>
            </a:r>
          </a:p>
          <a:p>
            <a:pPr marL="0" indent="0" algn="ctr">
              <a:lnSpc>
                <a:spcPct val="120000"/>
              </a:lnSpc>
              <a:spcBef>
                <a:spcPts val="0"/>
              </a:spcBef>
              <a:buNone/>
            </a:pPr>
            <a:endParaRPr lang="de-DE" sz="8600" b="1" dirty="0"/>
          </a:p>
          <a:p>
            <a:pPr marL="0" indent="0" algn="ctr">
              <a:lnSpc>
                <a:spcPct val="120000"/>
              </a:lnSpc>
              <a:spcBef>
                <a:spcPts val="0"/>
              </a:spcBef>
              <a:buNone/>
            </a:pPr>
            <a:endParaRPr lang="de-DE" sz="8600" b="1" dirty="0"/>
          </a:p>
          <a:p>
            <a:pPr marL="0" indent="0" algn="ctr">
              <a:lnSpc>
                <a:spcPct val="120000"/>
              </a:lnSpc>
              <a:spcBef>
                <a:spcPts val="0"/>
              </a:spcBef>
              <a:buNone/>
            </a:pPr>
            <a:endParaRPr lang="de-DE" sz="8600" b="1" dirty="0"/>
          </a:p>
          <a:p>
            <a:pPr marL="0" indent="0" algn="ctr">
              <a:lnSpc>
                <a:spcPct val="120000"/>
              </a:lnSpc>
              <a:spcBef>
                <a:spcPts val="0"/>
              </a:spcBef>
              <a:buNone/>
            </a:pPr>
            <a:br>
              <a:rPr lang="de-DE" sz="8600" b="1" dirty="0"/>
            </a:br>
            <a:r>
              <a:rPr lang="de-DE" sz="8600" b="1" dirty="0"/>
              <a:t>Im Vergleich dazu bewegen wir uns hier im „erdnahen“ Weltraum, </a:t>
            </a:r>
            <a:br>
              <a:rPr lang="de-DE" sz="8600" b="1" dirty="0"/>
            </a:br>
            <a:r>
              <a:rPr lang="de-DE" sz="8600" b="1" dirty="0"/>
              <a:t>innerhalb dem sich die Dinge mit normalen kosmischen Geschwindigkeiten </a:t>
            </a:r>
            <a:br>
              <a:rPr lang="de-DE" sz="8600" b="1" dirty="0"/>
            </a:br>
            <a:r>
              <a:rPr lang="de-DE" sz="8600" b="1" dirty="0"/>
              <a:t>mit geringer Rot-/Blauverschiebung von uns weg, </a:t>
            </a:r>
            <a:br>
              <a:rPr lang="de-DE" sz="8600" b="1" dirty="0"/>
            </a:br>
            <a:r>
              <a:rPr lang="de-DE" sz="8600" b="1" dirty="0"/>
              <a:t>aber eben auch noch auf uns zu bewegen</a:t>
            </a:r>
            <a:endParaRPr lang="de-DE" b="1" dirty="0"/>
          </a:p>
        </p:txBody>
      </p:sp>
      <p:sp>
        <p:nvSpPr>
          <p:cNvPr id="10" name="Foliennummernplatzhalter 4">
            <a:extLst>
              <a:ext uri="{FF2B5EF4-FFF2-40B4-BE49-F238E27FC236}">
                <a16:creationId xmlns:a16="http://schemas.microsoft.com/office/drawing/2014/main" id="{1DE184F6-7B8C-F741-030B-61E97D9C6C36}"/>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Fußzeilenplatzhalter 3">
            <a:extLst>
              <a:ext uri="{FF2B5EF4-FFF2-40B4-BE49-F238E27FC236}">
                <a16:creationId xmlns:a16="http://schemas.microsoft.com/office/drawing/2014/main" id="{1E18D3C6-55D0-4C09-66BB-42CDF54E997E}"/>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4" name="Fußzeilenplatzhalter 3">
            <a:extLst>
              <a:ext uri="{FF2B5EF4-FFF2-40B4-BE49-F238E27FC236}">
                <a16:creationId xmlns:a16="http://schemas.microsoft.com/office/drawing/2014/main" id="{622174F2-BD9D-AF30-8694-1623FA394C36}"/>
              </a:ext>
            </a:extLst>
          </p:cNvPr>
          <p:cNvSpPr txBox="1">
            <a:spLocks/>
          </p:cNvSpPr>
          <p:nvPr/>
        </p:nvSpPr>
        <p:spPr>
          <a:xfrm>
            <a:off x="291402" y="6356349"/>
            <a:ext cx="1958504" cy="365125"/>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Bildquelle: Internet</a:t>
            </a:r>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4145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ieren 11">
            <a:extLst>
              <a:ext uri="{FF2B5EF4-FFF2-40B4-BE49-F238E27FC236}">
                <a16:creationId xmlns:a16="http://schemas.microsoft.com/office/drawing/2014/main" id="{23503825-A8AC-FB76-6609-D25BCC9830B6}"/>
              </a:ext>
            </a:extLst>
          </p:cNvPr>
          <p:cNvGrpSpPr/>
          <p:nvPr/>
        </p:nvGrpSpPr>
        <p:grpSpPr>
          <a:xfrm>
            <a:off x="185093" y="1050282"/>
            <a:ext cx="11824027" cy="5031305"/>
            <a:chOff x="232790" y="1082677"/>
            <a:chExt cx="11824027" cy="5031305"/>
          </a:xfrm>
        </p:grpSpPr>
        <p:pic>
          <p:nvPicPr>
            <p:cNvPr id="13" name="Grafik 12">
              <a:extLst>
                <a:ext uri="{FF2B5EF4-FFF2-40B4-BE49-F238E27FC236}">
                  <a16:creationId xmlns:a16="http://schemas.microsoft.com/office/drawing/2014/main" id="{22F63674-622B-BDBC-52BC-79F6EC23680F}"/>
                </a:ext>
              </a:extLst>
            </p:cNvPr>
            <p:cNvPicPr>
              <a:picLocks noChangeAspect="1"/>
            </p:cNvPicPr>
            <p:nvPr/>
          </p:nvPicPr>
          <p:blipFill>
            <a:blip r:embed="rId2">
              <a:alphaModFix amt="21000"/>
            </a:blip>
            <a:srcRect b="6077"/>
            <a:stretch/>
          </p:blipFill>
          <p:spPr>
            <a:xfrm rot="10800000">
              <a:off x="291402" y="1138304"/>
              <a:ext cx="11765415" cy="4975678"/>
            </a:xfrm>
            <a:prstGeom prst="rect">
              <a:avLst/>
            </a:prstGeom>
          </p:spPr>
        </p:pic>
        <p:cxnSp>
          <p:nvCxnSpPr>
            <p:cNvPr id="14" name="Gerader Verbinder 13">
              <a:extLst>
                <a:ext uri="{FF2B5EF4-FFF2-40B4-BE49-F238E27FC236}">
                  <a16:creationId xmlns:a16="http://schemas.microsoft.com/office/drawing/2014/main" id="{681B838C-8510-DF43-4475-514648AA5067}"/>
                </a:ext>
              </a:extLst>
            </p:cNvPr>
            <p:cNvCxnSpPr>
              <a:cxnSpLocks/>
            </p:cNvCxnSpPr>
            <p:nvPr/>
          </p:nvCxnSpPr>
          <p:spPr>
            <a:xfrm flipV="1">
              <a:off x="291402" y="1082677"/>
              <a:ext cx="10117727" cy="13853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247ABF61-978E-ABF1-980B-E910D26B091F}"/>
                </a:ext>
              </a:extLst>
            </p:cNvPr>
            <p:cNvCxnSpPr>
              <a:cxnSpLocks/>
            </p:cNvCxnSpPr>
            <p:nvPr/>
          </p:nvCxnSpPr>
          <p:spPr>
            <a:xfrm flipV="1">
              <a:off x="291402" y="1914314"/>
              <a:ext cx="11558220" cy="89517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Flussdiagramm: Gespeicherte Daten 15">
              <a:extLst>
                <a:ext uri="{FF2B5EF4-FFF2-40B4-BE49-F238E27FC236}">
                  <a16:creationId xmlns:a16="http://schemas.microsoft.com/office/drawing/2014/main" id="{81D99EB1-50AE-37FE-774D-A3C676FC9C7E}"/>
                </a:ext>
              </a:extLst>
            </p:cNvPr>
            <p:cNvSpPr/>
            <p:nvPr/>
          </p:nvSpPr>
          <p:spPr>
            <a:xfrm rot="10800000">
              <a:off x="10672039" y="2874992"/>
              <a:ext cx="219770" cy="1081943"/>
            </a:xfrm>
            <a:prstGeom prst="flowChartOnlineStorag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Gerader Verbinder 17">
              <a:extLst>
                <a:ext uri="{FF2B5EF4-FFF2-40B4-BE49-F238E27FC236}">
                  <a16:creationId xmlns:a16="http://schemas.microsoft.com/office/drawing/2014/main" id="{078DCE95-132D-0BC9-9785-EA10B132B4ED}"/>
                </a:ext>
              </a:extLst>
            </p:cNvPr>
            <p:cNvCxnSpPr>
              <a:cxnSpLocks/>
              <a:endCxn id="16" idx="3"/>
            </p:cNvCxnSpPr>
            <p:nvPr/>
          </p:nvCxnSpPr>
          <p:spPr>
            <a:xfrm>
              <a:off x="291402" y="3415963"/>
              <a:ext cx="10417265" cy="0"/>
            </a:xfrm>
            <a:prstGeom prst="line">
              <a:avLst/>
            </a:prstGeom>
            <a:ln w="381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7AD6E8AE-83A3-E64E-8D41-7BA7793DBD04}"/>
                </a:ext>
              </a:extLst>
            </p:cNvPr>
            <p:cNvCxnSpPr>
              <a:cxnSpLocks/>
            </p:cNvCxnSpPr>
            <p:nvPr/>
          </p:nvCxnSpPr>
          <p:spPr>
            <a:xfrm>
              <a:off x="276138" y="4007279"/>
              <a:ext cx="11573484" cy="10425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1B55A488-238C-6365-08FD-A094801DFEE7}"/>
                </a:ext>
              </a:extLst>
            </p:cNvPr>
            <p:cNvCxnSpPr>
              <a:cxnSpLocks/>
            </p:cNvCxnSpPr>
            <p:nvPr/>
          </p:nvCxnSpPr>
          <p:spPr>
            <a:xfrm>
              <a:off x="232790" y="4325007"/>
              <a:ext cx="11616832" cy="15655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0AD6B3CC-8932-4490-BA25-2540006229ED}"/>
                </a:ext>
              </a:extLst>
            </p:cNvPr>
            <p:cNvCxnSpPr>
              <a:cxnSpLocks/>
            </p:cNvCxnSpPr>
            <p:nvPr/>
          </p:nvCxnSpPr>
          <p:spPr>
            <a:xfrm flipV="1">
              <a:off x="291402" y="2595118"/>
              <a:ext cx="11558220" cy="552381"/>
            </a:xfrm>
            <a:prstGeom prst="line">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41197313-19F3-840D-0858-FE2D31596E8D}"/>
                </a:ext>
              </a:extLst>
            </p:cNvPr>
            <p:cNvCxnSpPr>
              <a:cxnSpLocks/>
            </p:cNvCxnSpPr>
            <p:nvPr/>
          </p:nvCxnSpPr>
          <p:spPr>
            <a:xfrm>
              <a:off x="272738" y="3651841"/>
              <a:ext cx="11576884" cy="555606"/>
            </a:xfrm>
            <a:prstGeom prst="line">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sp>
        <p:nvSpPr>
          <p:cNvPr id="2" name="Titel 1">
            <a:extLst>
              <a:ext uri="{FF2B5EF4-FFF2-40B4-BE49-F238E27FC236}">
                <a16:creationId xmlns:a16="http://schemas.microsoft.com/office/drawing/2014/main" id="{9D5A85EE-3B8B-7C81-B668-0D8624884179}"/>
              </a:ext>
            </a:extLst>
          </p:cNvPr>
          <p:cNvSpPr>
            <a:spLocks noGrp="1"/>
          </p:cNvSpPr>
          <p:nvPr>
            <p:ph type="title"/>
          </p:nvPr>
        </p:nvSpPr>
        <p:spPr>
          <a:xfrm>
            <a:off x="838200" y="159386"/>
            <a:ext cx="10803058" cy="831572"/>
          </a:xfrm>
        </p:spPr>
        <p:txBody>
          <a:bodyPr>
            <a:normAutofit/>
          </a:bodyPr>
          <a:lstStyle/>
          <a:p>
            <a:pPr algn="ctr"/>
            <a:r>
              <a:rPr lang="de-DE" sz="4000" b="1" dirty="0">
                <a:latin typeface="Arial" panose="020B0604020202020204" pitchFamily="34" charset="0"/>
                <a:cs typeface="Arial" panose="020B0604020202020204" pitchFamily="34" charset="0"/>
              </a:rPr>
              <a:t>Gedankenmodell zum Streueffekt</a:t>
            </a:r>
          </a:p>
        </p:txBody>
      </p:sp>
      <p:sp>
        <p:nvSpPr>
          <p:cNvPr id="3" name="Inhaltsplatzhalter 2">
            <a:extLst>
              <a:ext uri="{FF2B5EF4-FFF2-40B4-BE49-F238E27FC236}">
                <a16:creationId xmlns:a16="http://schemas.microsoft.com/office/drawing/2014/main" id="{AEEAB98C-266D-2E43-EB3E-55EC8533A4FB}"/>
              </a:ext>
            </a:extLst>
          </p:cNvPr>
          <p:cNvSpPr>
            <a:spLocks noGrp="1"/>
          </p:cNvSpPr>
          <p:nvPr>
            <p:ph idx="1"/>
          </p:nvPr>
        </p:nvSpPr>
        <p:spPr>
          <a:xfrm>
            <a:off x="182880" y="1173038"/>
            <a:ext cx="11826240" cy="4908549"/>
          </a:xfrm>
        </p:spPr>
        <p:txBody>
          <a:bodyPr>
            <a:normAutofit fontScale="32500" lnSpcReduction="20000"/>
          </a:bodyPr>
          <a:lstStyle/>
          <a:p>
            <a:pPr marL="0" indent="0" algn="ctr">
              <a:lnSpc>
                <a:spcPct val="120000"/>
              </a:lnSpc>
              <a:spcBef>
                <a:spcPts val="0"/>
              </a:spcBef>
              <a:buNone/>
            </a:pPr>
            <a:r>
              <a:rPr lang="de-DE" sz="8600" b="1" dirty="0"/>
              <a:t>Stellt man die Auffangschüssel in einer wesentlich größeren Entfernung auf  </a:t>
            </a:r>
            <a:br>
              <a:rPr lang="de-DE" sz="8600" b="1" dirty="0"/>
            </a:br>
            <a:r>
              <a:rPr lang="de-DE" sz="8600" b="1" dirty="0"/>
              <a:t>so verirrt sich z.B. wegen der Streuung nur noch von jeder zweiten abgefeuerten Schrotpatrone eine Schrotkugel in die Auffangschüssel. </a:t>
            </a:r>
            <a:br>
              <a:rPr lang="de-DE" sz="8600" b="1" dirty="0"/>
            </a:br>
            <a:r>
              <a:rPr lang="de-DE" sz="8600" b="1" dirty="0"/>
              <a:t>Trotz gleichbleibender Schussfolge registriert die Auffangschüssel nun aber eine Frequenz von 0,5 Hz und eine Wellenlänge von 660m.</a:t>
            </a:r>
          </a:p>
          <a:p>
            <a:pPr marL="0" indent="0" algn="ctr">
              <a:lnSpc>
                <a:spcPct val="120000"/>
              </a:lnSpc>
              <a:spcBef>
                <a:spcPts val="0"/>
              </a:spcBef>
              <a:buNone/>
            </a:pPr>
            <a:endParaRPr lang="de-DE" sz="8600" b="1" dirty="0"/>
          </a:p>
          <a:p>
            <a:pPr marL="0" indent="0" algn="ctr">
              <a:lnSpc>
                <a:spcPct val="120000"/>
              </a:lnSpc>
              <a:spcBef>
                <a:spcPts val="0"/>
              </a:spcBef>
              <a:buNone/>
            </a:pPr>
            <a:endParaRPr lang="de-DE" sz="8600" b="1" dirty="0"/>
          </a:p>
          <a:p>
            <a:pPr marL="0" indent="0" algn="ctr">
              <a:lnSpc>
                <a:spcPct val="120000"/>
              </a:lnSpc>
              <a:spcBef>
                <a:spcPts val="0"/>
              </a:spcBef>
              <a:buNone/>
            </a:pPr>
            <a:endParaRPr lang="de-DE" sz="8600" b="1" dirty="0"/>
          </a:p>
          <a:p>
            <a:pPr marL="0" indent="0" algn="ctr">
              <a:lnSpc>
                <a:spcPct val="120000"/>
              </a:lnSpc>
              <a:spcBef>
                <a:spcPts val="0"/>
              </a:spcBef>
              <a:buNone/>
            </a:pPr>
            <a:r>
              <a:rPr lang="de-DE" sz="8600" b="1" dirty="0"/>
              <a:t>In Vergleich dazu bewegen wir uns nun in dem Teil des Kosmos, </a:t>
            </a:r>
            <a:br>
              <a:rPr lang="de-DE" sz="8600" b="1" dirty="0"/>
            </a:br>
            <a:r>
              <a:rPr lang="de-DE" sz="8600" b="1" dirty="0"/>
              <a:t>in und ab dem sich die Dinge mit zunehmender Rotverschiebung </a:t>
            </a:r>
            <a:br>
              <a:rPr lang="de-DE" sz="8600" b="1" dirty="0"/>
            </a:br>
            <a:r>
              <a:rPr lang="de-DE" sz="8600" b="1" dirty="0"/>
              <a:t>nur noch von uns weg, aber nicht mehr auf uns zu bewegen.</a:t>
            </a:r>
          </a:p>
          <a:p>
            <a:pPr marL="0" indent="0" algn="ctr">
              <a:lnSpc>
                <a:spcPct val="120000"/>
              </a:lnSpc>
              <a:spcBef>
                <a:spcPts val="0"/>
              </a:spcBef>
              <a:buNone/>
            </a:pPr>
            <a:endParaRPr lang="de-DE" b="1" dirty="0"/>
          </a:p>
        </p:txBody>
      </p:sp>
      <p:sp>
        <p:nvSpPr>
          <p:cNvPr id="10" name="Foliennummernplatzhalter 4">
            <a:extLst>
              <a:ext uri="{FF2B5EF4-FFF2-40B4-BE49-F238E27FC236}">
                <a16:creationId xmlns:a16="http://schemas.microsoft.com/office/drawing/2014/main" id="{54E37FB3-AD87-4503-3313-67763A00CCB6}"/>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Fußzeilenplatzhalter 3">
            <a:extLst>
              <a:ext uri="{FF2B5EF4-FFF2-40B4-BE49-F238E27FC236}">
                <a16:creationId xmlns:a16="http://schemas.microsoft.com/office/drawing/2014/main" id="{A5989B16-B3CE-3965-1228-CBBAF619998C}"/>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4" name="Fußzeilenplatzhalter 3">
            <a:extLst>
              <a:ext uri="{FF2B5EF4-FFF2-40B4-BE49-F238E27FC236}">
                <a16:creationId xmlns:a16="http://schemas.microsoft.com/office/drawing/2014/main" id="{1EFA9033-5C6E-EA8F-8805-D3619863F413}"/>
              </a:ext>
            </a:extLst>
          </p:cNvPr>
          <p:cNvSpPr txBox="1">
            <a:spLocks/>
          </p:cNvSpPr>
          <p:nvPr/>
        </p:nvSpPr>
        <p:spPr>
          <a:xfrm>
            <a:off x="291402" y="6356349"/>
            <a:ext cx="1958504" cy="365125"/>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Bildquelle: Internet</a:t>
            </a:r>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340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1E41B-D92B-DC25-13CB-BFDE0D80915E}"/>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CB0C69DA-C5FC-B21D-4743-68E1C8B5CFA3}"/>
              </a:ext>
            </a:extLst>
          </p:cNvPr>
          <p:cNvPicPr>
            <a:picLocks noChangeAspect="1"/>
          </p:cNvPicPr>
          <p:nvPr/>
        </p:nvPicPr>
        <p:blipFill>
          <a:blip r:embed="rId2">
            <a:alphaModFix amt="21000"/>
          </a:blip>
          <a:srcRect r="57555" b="59897"/>
          <a:stretch/>
        </p:blipFill>
        <p:spPr>
          <a:xfrm rot="10800000">
            <a:off x="524150" y="1047941"/>
            <a:ext cx="11431157" cy="4920822"/>
          </a:xfrm>
          <a:prstGeom prst="rect">
            <a:avLst/>
          </a:prstGeom>
        </p:spPr>
      </p:pic>
      <p:sp>
        <p:nvSpPr>
          <p:cNvPr id="2" name="Titel 1">
            <a:extLst>
              <a:ext uri="{FF2B5EF4-FFF2-40B4-BE49-F238E27FC236}">
                <a16:creationId xmlns:a16="http://schemas.microsoft.com/office/drawing/2014/main" id="{5BC49AB6-8266-5973-DFEF-D3DECC336C3B}"/>
              </a:ext>
            </a:extLst>
          </p:cNvPr>
          <p:cNvSpPr>
            <a:spLocks noGrp="1"/>
          </p:cNvSpPr>
          <p:nvPr>
            <p:ph type="title"/>
          </p:nvPr>
        </p:nvSpPr>
        <p:spPr>
          <a:xfrm>
            <a:off x="838200" y="159386"/>
            <a:ext cx="10803058" cy="831572"/>
          </a:xfrm>
        </p:spPr>
        <p:txBody>
          <a:bodyPr>
            <a:normAutofit/>
          </a:bodyPr>
          <a:lstStyle/>
          <a:p>
            <a:pPr algn="ctr"/>
            <a:r>
              <a:rPr lang="de-DE" sz="4000" b="1" dirty="0">
                <a:latin typeface="Arial" panose="020B0604020202020204" pitchFamily="34" charset="0"/>
                <a:cs typeface="Arial" panose="020B0604020202020204" pitchFamily="34" charset="0"/>
              </a:rPr>
              <a:t>Gedankenmodell zum Streueffekt</a:t>
            </a:r>
          </a:p>
        </p:txBody>
      </p:sp>
      <p:sp>
        <p:nvSpPr>
          <p:cNvPr id="3" name="Inhaltsplatzhalter 2">
            <a:extLst>
              <a:ext uri="{FF2B5EF4-FFF2-40B4-BE49-F238E27FC236}">
                <a16:creationId xmlns:a16="http://schemas.microsoft.com/office/drawing/2014/main" id="{7D19837A-ED5D-1374-1EED-082127C82118}"/>
              </a:ext>
            </a:extLst>
          </p:cNvPr>
          <p:cNvSpPr>
            <a:spLocks noGrp="1"/>
          </p:cNvSpPr>
          <p:nvPr>
            <p:ph idx="1"/>
          </p:nvPr>
        </p:nvSpPr>
        <p:spPr>
          <a:xfrm>
            <a:off x="129540" y="1274448"/>
            <a:ext cx="11826240" cy="4794756"/>
          </a:xfrm>
        </p:spPr>
        <p:txBody>
          <a:bodyPr>
            <a:normAutofit fontScale="40000" lnSpcReduction="20000"/>
          </a:bodyPr>
          <a:lstStyle/>
          <a:p>
            <a:pPr marL="0" indent="0" algn="ctr">
              <a:lnSpc>
                <a:spcPct val="120000"/>
              </a:lnSpc>
              <a:spcBef>
                <a:spcPts val="0"/>
              </a:spcBef>
              <a:buNone/>
            </a:pPr>
            <a:r>
              <a:rPr lang="de-DE" sz="8600" b="1" dirty="0"/>
              <a:t>Bei noch wesentlich größerer Entfernung schlägt z.B. nur noch eine Schrotkugle pro 10 abgefeuerter Patronen in der Auffangschüssel ein. Die Frequenz (0,1 Hz) hat sich um eine Zehnerpotenz verringert und die Wellenlänge (3300m) um eine Zehnerpotenz verlängert. </a:t>
            </a:r>
          </a:p>
          <a:p>
            <a:pPr marL="0" indent="0" algn="ctr">
              <a:lnSpc>
                <a:spcPct val="120000"/>
              </a:lnSpc>
              <a:spcBef>
                <a:spcPts val="0"/>
              </a:spcBef>
              <a:buNone/>
            </a:pPr>
            <a:r>
              <a:rPr lang="de-DE" sz="8600" b="1" dirty="0"/>
              <a:t>Bei noch größeren Entfernungen können es auch mehrere Zehnerpotenzen werden, z.B. auch 14. Aber das ist kein Dopplereffekt, sondern nur ein Effekt der Streuung </a:t>
            </a:r>
            <a:br>
              <a:rPr lang="de-DE" sz="8600" b="1" dirty="0"/>
            </a:br>
            <a:r>
              <a:rPr lang="de-DE" sz="8600" b="1" dirty="0"/>
              <a:t>und der Verteilung von Energie und Teilchen in Raum und Zeit. </a:t>
            </a:r>
            <a:endParaRPr lang="de-DE" b="1" dirty="0"/>
          </a:p>
        </p:txBody>
      </p:sp>
      <p:sp>
        <p:nvSpPr>
          <p:cNvPr id="7" name="Foliennummernplatzhalter 4">
            <a:extLst>
              <a:ext uri="{FF2B5EF4-FFF2-40B4-BE49-F238E27FC236}">
                <a16:creationId xmlns:a16="http://schemas.microsoft.com/office/drawing/2014/main" id="{A15ACE71-DDDD-2052-0777-524DBDB60481}"/>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Fußzeilenplatzhalter 3">
            <a:extLst>
              <a:ext uri="{FF2B5EF4-FFF2-40B4-BE49-F238E27FC236}">
                <a16:creationId xmlns:a16="http://schemas.microsoft.com/office/drawing/2014/main" id="{821DA6ED-61AC-37C9-42BB-802233843436}"/>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4" name="Fußzeilenplatzhalter 3">
            <a:extLst>
              <a:ext uri="{FF2B5EF4-FFF2-40B4-BE49-F238E27FC236}">
                <a16:creationId xmlns:a16="http://schemas.microsoft.com/office/drawing/2014/main" id="{BD508022-7C37-83CD-B053-13EFB622DAC2}"/>
              </a:ext>
            </a:extLst>
          </p:cNvPr>
          <p:cNvSpPr txBox="1">
            <a:spLocks/>
          </p:cNvSpPr>
          <p:nvPr/>
        </p:nvSpPr>
        <p:spPr>
          <a:xfrm>
            <a:off x="291402" y="6356349"/>
            <a:ext cx="1958504" cy="365125"/>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Bildquelle: Internet</a:t>
            </a:r>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0414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B987D-6FB0-D99F-7288-8C9A7E3199D5}"/>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D60654DF-03DB-ABBC-3537-C37EA7175737}"/>
              </a:ext>
            </a:extLst>
          </p:cNvPr>
          <p:cNvSpPr>
            <a:spLocks noGrp="1"/>
          </p:cNvSpPr>
          <p:nvPr>
            <p:ph idx="1"/>
          </p:nvPr>
        </p:nvSpPr>
        <p:spPr>
          <a:xfrm>
            <a:off x="838200" y="1154097"/>
            <a:ext cx="10429336" cy="4916765"/>
          </a:xfrm>
        </p:spPr>
        <p:txBody>
          <a:bodyPr>
            <a:normAutofit fontScale="25000" lnSpcReduction="20000"/>
          </a:bodyPr>
          <a:lstStyle/>
          <a:p>
            <a:pPr marL="0" indent="0" algn="ctr">
              <a:lnSpc>
                <a:spcPct val="120000"/>
              </a:lnSpc>
              <a:spcBef>
                <a:spcPts val="0"/>
              </a:spcBef>
              <a:buNone/>
            </a:pPr>
            <a:r>
              <a:rPr lang="de-DE" sz="14400" b="1" dirty="0">
                <a:highlight>
                  <a:srgbClr val="FFFF00"/>
                </a:highlight>
              </a:rPr>
              <a:t>Grundsatzfrage 3</a:t>
            </a:r>
          </a:p>
          <a:p>
            <a:pPr algn="ctr">
              <a:lnSpc>
                <a:spcPct val="120000"/>
              </a:lnSpc>
              <a:spcBef>
                <a:spcPts val="0"/>
              </a:spcBef>
            </a:pPr>
            <a:r>
              <a:rPr lang="de-DE" sz="12800" b="1" dirty="0"/>
              <a:t>Wer kann eigentlich widerlegen, </a:t>
            </a:r>
            <a:br>
              <a:rPr lang="de-DE" sz="12800" b="1" dirty="0"/>
            </a:br>
            <a:r>
              <a:rPr lang="de-DE" sz="12800" b="1" dirty="0"/>
              <a:t>dass sich elektromagnetische Wellen</a:t>
            </a:r>
            <a:br>
              <a:rPr lang="de-DE" sz="12800" b="1" dirty="0"/>
            </a:br>
            <a:r>
              <a:rPr lang="de-DE" sz="12800" b="1" dirty="0"/>
              <a:t>bezüglich der Photonen und Elektronenvolt </a:t>
            </a:r>
            <a:br>
              <a:rPr lang="de-DE" sz="12800" b="1" dirty="0"/>
            </a:br>
            <a:r>
              <a:rPr lang="de-DE" sz="12800" b="1" dirty="0"/>
              <a:t>mit ihren Teilchen- und Strahlungseigenschaften </a:t>
            </a:r>
            <a:br>
              <a:rPr lang="de-DE" sz="12800" b="1" dirty="0"/>
            </a:br>
            <a:r>
              <a:rPr lang="de-DE" sz="12800" b="1" dirty="0"/>
              <a:t>auf Grund des Streueffekts und / oder in Kombination mit der Compton-Streuung und den Gesetzmäßigkeiten der Entropie im Laufe ihrer Ausbreitung </a:t>
            </a:r>
            <a:br>
              <a:rPr lang="de-DE" sz="12800" b="1" dirty="0"/>
            </a:br>
            <a:r>
              <a:rPr lang="de-DE" sz="12800" b="1" dirty="0"/>
              <a:t>in Raum und Zeit nicht genauso verhalten?</a:t>
            </a:r>
          </a:p>
          <a:p>
            <a:pPr marL="0" indent="0" algn="ctr">
              <a:lnSpc>
                <a:spcPct val="120000"/>
              </a:lnSpc>
              <a:spcBef>
                <a:spcPts val="0"/>
              </a:spcBef>
              <a:buNone/>
            </a:pPr>
            <a:r>
              <a:rPr lang="de-DE" sz="12800" b="1" dirty="0"/>
              <a:t>! Jede Form von Energie wandelt sich um zu Wärme / Kälte ! </a:t>
            </a:r>
            <a:br>
              <a:rPr lang="de-DE" sz="12800" b="1" dirty="0"/>
            </a:br>
            <a:r>
              <a:rPr lang="de-DE" sz="9600" b="1" dirty="0"/>
              <a:t> </a:t>
            </a:r>
          </a:p>
          <a:p>
            <a:endParaRPr lang="de-DE" sz="9600" dirty="0"/>
          </a:p>
          <a:p>
            <a:endParaRPr lang="de-DE" sz="9600" dirty="0"/>
          </a:p>
          <a:p>
            <a:pPr marL="0" indent="0">
              <a:buNone/>
            </a:pPr>
            <a:r>
              <a:rPr lang="de-DE" sz="9600" dirty="0"/>
              <a:t>   </a:t>
            </a:r>
          </a:p>
          <a:p>
            <a:pPr marL="0" indent="0">
              <a:buNone/>
            </a:pPr>
            <a:endParaRPr lang="de-DE" dirty="0"/>
          </a:p>
        </p:txBody>
      </p:sp>
      <p:sp>
        <p:nvSpPr>
          <p:cNvPr id="6" name="Foliennummernplatzhalter 4">
            <a:extLst>
              <a:ext uri="{FF2B5EF4-FFF2-40B4-BE49-F238E27FC236}">
                <a16:creationId xmlns:a16="http://schemas.microsoft.com/office/drawing/2014/main" id="{FF9941E2-16C1-67C6-C65F-AFCF957E8890}"/>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3EE7D1B2-899B-FB0C-44A0-274D6BB56F48}"/>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2236BD97-8CD5-FF94-BE9D-9627FAE57B27}"/>
              </a:ext>
            </a:extLst>
          </p:cNvPr>
          <p:cNvSpPr>
            <a:spLocks noGrp="1"/>
          </p:cNvSpPr>
          <p:nvPr>
            <p:ph type="title"/>
          </p:nvPr>
        </p:nvSpPr>
        <p:spPr>
          <a:xfrm>
            <a:off x="838200" y="143183"/>
            <a:ext cx="10515600" cy="859993"/>
          </a:xfrm>
        </p:spPr>
        <p:txBody>
          <a:bodyPr/>
          <a:lstStyle/>
          <a:p>
            <a:pPr algn="ctr"/>
            <a:r>
              <a:rPr lang="de-DE" sz="4000" b="1" dirty="0">
                <a:latin typeface="Arial" panose="020B0604020202020204" pitchFamily="34" charset="0"/>
                <a:cs typeface="Arial" panose="020B0604020202020204" pitchFamily="34" charset="0"/>
              </a:rPr>
              <a:t>Doppler- oder Streu-Effekt</a:t>
            </a:r>
          </a:p>
        </p:txBody>
      </p:sp>
    </p:spTree>
    <p:extLst>
      <p:ext uri="{BB962C8B-B14F-4D97-AF65-F5344CB8AC3E}">
        <p14:creationId xmlns:p14="http://schemas.microsoft.com/office/powerpoint/2010/main" val="1069654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5D128-CE7E-801D-D289-DB590EDB2E66}"/>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D0CE188B-3138-D0A9-597E-ADDCD3E44D8B}"/>
              </a:ext>
            </a:extLst>
          </p:cNvPr>
          <p:cNvSpPr>
            <a:spLocks noGrp="1"/>
          </p:cNvSpPr>
          <p:nvPr>
            <p:ph idx="1"/>
          </p:nvPr>
        </p:nvSpPr>
        <p:spPr>
          <a:xfrm>
            <a:off x="848340" y="944701"/>
            <a:ext cx="10429336" cy="5419213"/>
          </a:xfrm>
        </p:spPr>
        <p:txBody>
          <a:bodyPr>
            <a:normAutofit fontScale="25000" lnSpcReduction="20000"/>
          </a:bodyPr>
          <a:lstStyle/>
          <a:p>
            <a:pPr marL="0" indent="0" algn="ctr">
              <a:lnSpc>
                <a:spcPct val="120000"/>
              </a:lnSpc>
              <a:spcBef>
                <a:spcPts val="0"/>
              </a:spcBef>
              <a:buNone/>
            </a:pPr>
            <a:r>
              <a:rPr lang="de-DE" sz="12800" b="1" dirty="0"/>
              <a:t>Alleine durch einen Streu-Effekt in Raum und Zeit </a:t>
            </a:r>
          </a:p>
          <a:p>
            <a:pPr marL="0" indent="0" algn="ctr">
              <a:lnSpc>
                <a:spcPct val="120000"/>
              </a:lnSpc>
              <a:spcBef>
                <a:spcPts val="0"/>
              </a:spcBef>
              <a:buNone/>
            </a:pPr>
            <a:r>
              <a:rPr lang="de-DE" sz="12800" b="1" dirty="0"/>
              <a:t>nimmt die Energiedichte elektromagnetischer Strahlung </a:t>
            </a:r>
            <a:br>
              <a:rPr lang="de-DE" sz="12800" b="1" dirty="0"/>
            </a:br>
            <a:r>
              <a:rPr lang="de-DE" sz="12800" b="1" dirty="0"/>
              <a:t>je Raumeinheit ab.</a:t>
            </a:r>
            <a:br>
              <a:rPr lang="de-DE" sz="12800" b="1" dirty="0"/>
            </a:br>
            <a:r>
              <a:rPr lang="de-DE" sz="3200" b="1" dirty="0"/>
              <a:t>  </a:t>
            </a:r>
            <a:br>
              <a:rPr lang="de-DE" sz="12800" b="1" dirty="0"/>
            </a:br>
            <a:r>
              <a:rPr lang="de-DE" sz="12800" b="1" dirty="0"/>
              <a:t>Dazu kommt noch, </a:t>
            </a:r>
            <a:br>
              <a:rPr lang="de-DE" sz="12800" b="1" dirty="0"/>
            </a:br>
            <a:r>
              <a:rPr lang="de-DE" sz="12800" b="1" dirty="0"/>
              <a:t>dass das Vakuum des Raumes</a:t>
            </a:r>
            <a:br>
              <a:rPr lang="de-DE" sz="12800" b="1" dirty="0"/>
            </a:br>
            <a:r>
              <a:rPr lang="de-DE" sz="12800" b="1" dirty="0"/>
              <a:t>nicht wirklich völlig leer ist. </a:t>
            </a:r>
          </a:p>
          <a:p>
            <a:pPr marL="0" indent="0" algn="ctr">
              <a:lnSpc>
                <a:spcPct val="120000"/>
              </a:lnSpc>
              <a:spcBef>
                <a:spcPts val="0"/>
              </a:spcBef>
              <a:buNone/>
            </a:pPr>
            <a:r>
              <a:rPr lang="de-DE" sz="3600" b="1" dirty="0"/>
              <a:t>  </a:t>
            </a:r>
            <a:br>
              <a:rPr lang="de-DE" sz="12800" b="1" dirty="0"/>
            </a:br>
            <a:r>
              <a:rPr lang="de-DE" sz="12800" b="1" dirty="0"/>
              <a:t>Im Laufe von Milliarden Jahren treffen hier immer wieder Teilchen und Strahlungsteilchen aufeinander, wobei Photonen bei jedem Treffer     (Compton-Streuung) Energie verlieren und diese an das getroffene Teilchen abgeben.</a:t>
            </a:r>
            <a:br>
              <a:rPr lang="de-DE" sz="12800" b="1" dirty="0"/>
            </a:br>
            <a:endParaRPr lang="de-DE" sz="9600" b="1" dirty="0"/>
          </a:p>
          <a:p>
            <a:endParaRPr lang="de-DE" sz="9600" dirty="0"/>
          </a:p>
          <a:p>
            <a:endParaRPr lang="de-DE" sz="9600" dirty="0"/>
          </a:p>
          <a:p>
            <a:pPr marL="0" indent="0">
              <a:buNone/>
            </a:pPr>
            <a:r>
              <a:rPr lang="de-DE" sz="9600" dirty="0"/>
              <a:t>   </a:t>
            </a:r>
          </a:p>
          <a:p>
            <a:pPr marL="0" indent="0">
              <a:buNone/>
            </a:pPr>
            <a:endParaRPr lang="de-DE" dirty="0"/>
          </a:p>
        </p:txBody>
      </p:sp>
      <p:sp>
        <p:nvSpPr>
          <p:cNvPr id="6" name="Foliennummernplatzhalter 4">
            <a:extLst>
              <a:ext uri="{FF2B5EF4-FFF2-40B4-BE49-F238E27FC236}">
                <a16:creationId xmlns:a16="http://schemas.microsoft.com/office/drawing/2014/main" id="{C2DBC8DC-E164-A1B9-63B1-55294A0F3602}"/>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26C3BC0F-D4E6-61FA-1904-D7462E25558B}"/>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6FD31163-CCA0-089B-38E8-1AEAD910C405}"/>
              </a:ext>
            </a:extLst>
          </p:cNvPr>
          <p:cNvSpPr>
            <a:spLocks noGrp="1"/>
          </p:cNvSpPr>
          <p:nvPr>
            <p:ph type="title"/>
          </p:nvPr>
        </p:nvSpPr>
        <p:spPr>
          <a:xfrm>
            <a:off x="838200" y="143183"/>
            <a:ext cx="10515600" cy="859993"/>
          </a:xfrm>
        </p:spPr>
        <p:txBody>
          <a:bodyPr/>
          <a:lstStyle/>
          <a:p>
            <a:pPr algn="ctr"/>
            <a:r>
              <a:rPr lang="de-DE" sz="4000" b="1" dirty="0">
                <a:latin typeface="Arial" panose="020B0604020202020204" pitchFamily="34" charset="0"/>
                <a:cs typeface="Arial" panose="020B0604020202020204" pitchFamily="34" charset="0"/>
              </a:rPr>
              <a:t>Streueffekt / Compton-Streuung </a:t>
            </a:r>
          </a:p>
        </p:txBody>
      </p:sp>
      <p:sp>
        <p:nvSpPr>
          <p:cNvPr id="17" name="Stern: 5 Zacken 16">
            <a:extLst>
              <a:ext uri="{FF2B5EF4-FFF2-40B4-BE49-F238E27FC236}">
                <a16:creationId xmlns:a16="http://schemas.microsoft.com/office/drawing/2014/main" id="{D652D2A7-B090-8051-EF70-0EE2496A6D5D}"/>
              </a:ext>
            </a:extLst>
          </p:cNvPr>
          <p:cNvSpPr/>
          <p:nvPr/>
        </p:nvSpPr>
        <p:spPr>
          <a:xfrm>
            <a:off x="5833218" y="5231233"/>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2" name="Gruppieren 51">
            <a:extLst>
              <a:ext uri="{FF2B5EF4-FFF2-40B4-BE49-F238E27FC236}">
                <a16:creationId xmlns:a16="http://schemas.microsoft.com/office/drawing/2014/main" id="{AF74938A-FF9A-4614-3820-7B0B1C092608}"/>
              </a:ext>
            </a:extLst>
          </p:cNvPr>
          <p:cNvGrpSpPr/>
          <p:nvPr/>
        </p:nvGrpSpPr>
        <p:grpSpPr>
          <a:xfrm rot="12734819">
            <a:off x="8485707" y="2202719"/>
            <a:ext cx="2264765" cy="1896845"/>
            <a:chOff x="483670" y="2594836"/>
            <a:chExt cx="2264765" cy="1896845"/>
          </a:xfrm>
        </p:grpSpPr>
        <p:cxnSp>
          <p:nvCxnSpPr>
            <p:cNvPr id="53" name="Gerader Verbinder 52">
              <a:extLst>
                <a:ext uri="{FF2B5EF4-FFF2-40B4-BE49-F238E27FC236}">
                  <a16:creationId xmlns:a16="http://schemas.microsoft.com/office/drawing/2014/main" id="{AEE987D8-FAA7-A90A-0152-31B33BB1AAFB}"/>
                </a:ext>
              </a:extLst>
            </p:cNvPr>
            <p:cNvCxnSpPr>
              <a:cxnSpLocks/>
            </p:cNvCxnSpPr>
            <p:nvPr/>
          </p:nvCxnSpPr>
          <p:spPr>
            <a:xfrm rot="21914">
              <a:off x="1093755" y="3512553"/>
              <a:ext cx="538561" cy="12356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4" name="Gruppieren 53">
              <a:extLst>
                <a:ext uri="{FF2B5EF4-FFF2-40B4-BE49-F238E27FC236}">
                  <a16:creationId xmlns:a16="http://schemas.microsoft.com/office/drawing/2014/main" id="{5D5A2B0E-CB07-7DA5-67B3-0C5C9DB0BC8B}"/>
                </a:ext>
              </a:extLst>
            </p:cNvPr>
            <p:cNvGrpSpPr/>
            <p:nvPr/>
          </p:nvGrpSpPr>
          <p:grpSpPr>
            <a:xfrm>
              <a:off x="483670" y="2594836"/>
              <a:ext cx="2264765" cy="1896845"/>
              <a:chOff x="452778" y="3039679"/>
              <a:chExt cx="2264765" cy="1896845"/>
            </a:xfrm>
          </p:grpSpPr>
          <p:cxnSp>
            <p:nvCxnSpPr>
              <p:cNvPr id="55" name="Gerader Verbinder 54">
                <a:extLst>
                  <a:ext uri="{FF2B5EF4-FFF2-40B4-BE49-F238E27FC236}">
                    <a16:creationId xmlns:a16="http://schemas.microsoft.com/office/drawing/2014/main" id="{0747A5DA-E855-96DE-30DB-9E760C4D957E}"/>
                  </a:ext>
                </a:extLst>
              </p:cNvPr>
              <p:cNvCxnSpPr>
                <a:cxnSpLocks/>
              </p:cNvCxnSpPr>
              <p:nvPr/>
            </p:nvCxnSpPr>
            <p:spPr>
              <a:xfrm rot="21914" flipV="1">
                <a:off x="452778" y="3946826"/>
                <a:ext cx="580767" cy="123568"/>
              </a:xfrm>
              <a:prstGeom prst="line">
                <a:avLst/>
              </a:prstGeom>
              <a:ln w="104775"/>
            </p:spPr>
            <p:style>
              <a:lnRef idx="1">
                <a:schemeClr val="accent1"/>
              </a:lnRef>
              <a:fillRef idx="0">
                <a:schemeClr val="accent1"/>
              </a:fillRef>
              <a:effectRef idx="0">
                <a:schemeClr val="accent1"/>
              </a:effectRef>
              <a:fontRef idx="minor">
                <a:schemeClr val="tx1"/>
              </a:fontRef>
            </p:style>
          </p:cxnSp>
          <p:cxnSp>
            <p:nvCxnSpPr>
              <p:cNvPr id="56" name="Gerader Verbinder 55">
                <a:extLst>
                  <a:ext uri="{FF2B5EF4-FFF2-40B4-BE49-F238E27FC236}">
                    <a16:creationId xmlns:a16="http://schemas.microsoft.com/office/drawing/2014/main" id="{A15D3829-7182-87B0-BF8D-9E89FB4D9309}"/>
                  </a:ext>
                </a:extLst>
              </p:cNvPr>
              <p:cNvCxnSpPr>
                <a:cxnSpLocks/>
              </p:cNvCxnSpPr>
              <p:nvPr/>
            </p:nvCxnSpPr>
            <p:spPr>
              <a:xfrm rot="21914" flipV="1">
                <a:off x="1508712" y="3959152"/>
                <a:ext cx="580767" cy="1235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Gerader Verbinder 56">
                <a:extLst>
                  <a:ext uri="{FF2B5EF4-FFF2-40B4-BE49-F238E27FC236}">
                    <a16:creationId xmlns:a16="http://schemas.microsoft.com/office/drawing/2014/main" id="{9C05B80E-46F2-C119-EBAA-26DDA696F00C}"/>
                  </a:ext>
                </a:extLst>
              </p:cNvPr>
              <p:cNvCxnSpPr>
                <a:cxnSpLocks/>
              </p:cNvCxnSpPr>
              <p:nvPr/>
            </p:nvCxnSpPr>
            <p:spPr>
              <a:xfrm rot="21914">
                <a:off x="2089441" y="3963005"/>
                <a:ext cx="628102" cy="1317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8" name="Stern: 5 Zacken 57">
                <a:extLst>
                  <a:ext uri="{FF2B5EF4-FFF2-40B4-BE49-F238E27FC236}">
                    <a16:creationId xmlns:a16="http://schemas.microsoft.com/office/drawing/2014/main" id="{9526B662-EB5F-F745-D70D-41D03B5E3777}"/>
                  </a:ext>
                </a:extLst>
              </p:cNvPr>
              <p:cNvSpPr/>
              <p:nvPr/>
            </p:nvSpPr>
            <p:spPr>
              <a:xfrm>
                <a:off x="919269" y="3791843"/>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9" name="Stern: 5 Zacken 58">
                <a:extLst>
                  <a:ext uri="{FF2B5EF4-FFF2-40B4-BE49-F238E27FC236}">
                    <a16:creationId xmlns:a16="http://schemas.microsoft.com/office/drawing/2014/main" id="{799DF8CF-5812-9278-C6D3-C41C1CAF4573}"/>
                  </a:ext>
                </a:extLst>
              </p:cNvPr>
              <p:cNvSpPr/>
              <p:nvPr/>
            </p:nvSpPr>
            <p:spPr>
              <a:xfrm>
                <a:off x="1453694" y="3928962"/>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Stern: 5 Zacken 59">
                <a:extLst>
                  <a:ext uri="{FF2B5EF4-FFF2-40B4-BE49-F238E27FC236}">
                    <a16:creationId xmlns:a16="http://schemas.microsoft.com/office/drawing/2014/main" id="{985484D0-F38E-3B9B-0C73-1F1A91430CEF}"/>
                  </a:ext>
                </a:extLst>
              </p:cNvPr>
              <p:cNvSpPr/>
              <p:nvPr/>
            </p:nvSpPr>
            <p:spPr>
              <a:xfrm>
                <a:off x="1994574" y="3818321"/>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1" name="Gerade Verbindung mit Pfeil 60">
                <a:extLst>
                  <a:ext uri="{FF2B5EF4-FFF2-40B4-BE49-F238E27FC236}">
                    <a16:creationId xmlns:a16="http://schemas.microsoft.com/office/drawing/2014/main" id="{969D19BD-CBA1-E14A-B760-7D1743F4874E}"/>
                  </a:ext>
                </a:extLst>
              </p:cNvPr>
              <p:cNvCxnSpPr/>
              <p:nvPr/>
            </p:nvCxnSpPr>
            <p:spPr>
              <a:xfrm flipH="1">
                <a:off x="1093573" y="3045941"/>
                <a:ext cx="360121" cy="745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Gerade Verbindung mit Pfeil 61">
                <a:extLst>
                  <a:ext uri="{FF2B5EF4-FFF2-40B4-BE49-F238E27FC236}">
                    <a16:creationId xmlns:a16="http://schemas.microsoft.com/office/drawing/2014/main" id="{D6964B0A-24C9-2F20-1457-BA9EBC2E575D}"/>
                  </a:ext>
                </a:extLst>
              </p:cNvPr>
              <p:cNvCxnSpPr>
                <a:cxnSpLocks/>
              </p:cNvCxnSpPr>
              <p:nvPr/>
            </p:nvCxnSpPr>
            <p:spPr>
              <a:xfrm flipV="1">
                <a:off x="1093573" y="4192166"/>
                <a:ext cx="449502" cy="744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Gerade Verbindung mit Pfeil 62">
                <a:extLst>
                  <a:ext uri="{FF2B5EF4-FFF2-40B4-BE49-F238E27FC236}">
                    <a16:creationId xmlns:a16="http://schemas.microsoft.com/office/drawing/2014/main" id="{1EDB523B-4ABA-CED6-B52C-FB508C0FD511}"/>
                  </a:ext>
                </a:extLst>
              </p:cNvPr>
              <p:cNvCxnSpPr>
                <a:cxnSpLocks/>
              </p:cNvCxnSpPr>
              <p:nvPr/>
            </p:nvCxnSpPr>
            <p:spPr>
              <a:xfrm>
                <a:off x="1709067" y="3039679"/>
                <a:ext cx="329798" cy="830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Gerade Verbindung mit Pfeil 63">
                <a:extLst>
                  <a:ext uri="{FF2B5EF4-FFF2-40B4-BE49-F238E27FC236}">
                    <a16:creationId xmlns:a16="http://schemas.microsoft.com/office/drawing/2014/main" id="{F68D8E00-3AC4-ED55-3E7A-AC5F33930E82}"/>
                  </a:ext>
                </a:extLst>
              </p:cNvPr>
              <p:cNvCxnSpPr/>
              <p:nvPr/>
            </p:nvCxnSpPr>
            <p:spPr>
              <a:xfrm>
                <a:off x="1033933"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a:extLst>
                  <a:ext uri="{FF2B5EF4-FFF2-40B4-BE49-F238E27FC236}">
                    <a16:creationId xmlns:a16="http://schemas.microsoft.com/office/drawing/2014/main" id="{737656BD-152E-2851-4BFE-09632F1625ED}"/>
                  </a:ext>
                </a:extLst>
              </p:cNvPr>
              <p:cNvCxnSpPr>
                <a:cxnSpLocks/>
              </p:cNvCxnSpPr>
              <p:nvPr/>
            </p:nvCxnSpPr>
            <p:spPr>
              <a:xfrm flipH="1" flipV="1">
                <a:off x="1490576" y="3632886"/>
                <a:ext cx="94509" cy="227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Gerade Verbindung mit Pfeil 65">
                <a:extLst>
                  <a:ext uri="{FF2B5EF4-FFF2-40B4-BE49-F238E27FC236}">
                    <a16:creationId xmlns:a16="http://schemas.microsoft.com/office/drawing/2014/main" id="{5C8D4FC4-7AC9-B9DF-1875-FF666AB2DF9A}"/>
                  </a:ext>
                </a:extLst>
              </p:cNvPr>
              <p:cNvCxnSpPr/>
              <p:nvPr/>
            </p:nvCxnSpPr>
            <p:spPr>
              <a:xfrm>
                <a:off x="2136237"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2" name="Gruppieren 1">
            <a:extLst>
              <a:ext uri="{FF2B5EF4-FFF2-40B4-BE49-F238E27FC236}">
                <a16:creationId xmlns:a16="http://schemas.microsoft.com/office/drawing/2014/main" id="{F06D6A05-B664-664F-70B6-C243775E0695}"/>
              </a:ext>
            </a:extLst>
          </p:cNvPr>
          <p:cNvGrpSpPr/>
          <p:nvPr/>
        </p:nvGrpSpPr>
        <p:grpSpPr>
          <a:xfrm flipH="1">
            <a:off x="210312" y="1919124"/>
            <a:ext cx="3172966" cy="2744315"/>
            <a:chOff x="232790" y="1082677"/>
            <a:chExt cx="11824027" cy="5031305"/>
          </a:xfrm>
        </p:grpSpPr>
        <p:pic>
          <p:nvPicPr>
            <p:cNvPr id="5" name="Grafik 4">
              <a:extLst>
                <a:ext uri="{FF2B5EF4-FFF2-40B4-BE49-F238E27FC236}">
                  <a16:creationId xmlns:a16="http://schemas.microsoft.com/office/drawing/2014/main" id="{98A940BD-F2DA-1B07-0AD7-8E0BD144DC46}"/>
                </a:ext>
              </a:extLst>
            </p:cNvPr>
            <p:cNvPicPr>
              <a:picLocks noChangeAspect="1"/>
            </p:cNvPicPr>
            <p:nvPr/>
          </p:nvPicPr>
          <p:blipFill>
            <a:blip r:embed="rId2">
              <a:alphaModFix amt="21000"/>
            </a:blip>
            <a:srcRect b="6077"/>
            <a:stretch/>
          </p:blipFill>
          <p:spPr>
            <a:xfrm rot="10800000">
              <a:off x="291402" y="1138304"/>
              <a:ext cx="11765415" cy="4975678"/>
            </a:xfrm>
            <a:prstGeom prst="rect">
              <a:avLst/>
            </a:prstGeom>
          </p:spPr>
        </p:pic>
        <p:cxnSp>
          <p:nvCxnSpPr>
            <p:cNvPr id="10" name="Gerader Verbinder 9">
              <a:extLst>
                <a:ext uri="{FF2B5EF4-FFF2-40B4-BE49-F238E27FC236}">
                  <a16:creationId xmlns:a16="http://schemas.microsoft.com/office/drawing/2014/main" id="{D7712DD0-8D90-4428-1699-D2B89FF2B016}"/>
                </a:ext>
              </a:extLst>
            </p:cNvPr>
            <p:cNvCxnSpPr>
              <a:cxnSpLocks/>
            </p:cNvCxnSpPr>
            <p:nvPr/>
          </p:nvCxnSpPr>
          <p:spPr>
            <a:xfrm flipV="1">
              <a:off x="291402" y="1082677"/>
              <a:ext cx="10117727" cy="13853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89CC37C0-BC6B-00E6-A705-4E97A85E0173}"/>
                </a:ext>
              </a:extLst>
            </p:cNvPr>
            <p:cNvCxnSpPr>
              <a:cxnSpLocks/>
            </p:cNvCxnSpPr>
            <p:nvPr/>
          </p:nvCxnSpPr>
          <p:spPr>
            <a:xfrm flipV="1">
              <a:off x="291402" y="1914314"/>
              <a:ext cx="11558220" cy="89517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Flussdiagramm: Gespeicherte Daten 12">
              <a:extLst>
                <a:ext uri="{FF2B5EF4-FFF2-40B4-BE49-F238E27FC236}">
                  <a16:creationId xmlns:a16="http://schemas.microsoft.com/office/drawing/2014/main" id="{DEF618AF-05E5-04A9-65ED-2D64053CF06D}"/>
                </a:ext>
              </a:extLst>
            </p:cNvPr>
            <p:cNvSpPr/>
            <p:nvPr/>
          </p:nvSpPr>
          <p:spPr>
            <a:xfrm rot="10800000">
              <a:off x="10672039" y="2874992"/>
              <a:ext cx="219770" cy="1081943"/>
            </a:xfrm>
            <a:prstGeom prst="flowChartOnlineStorag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Gerader Verbinder 13">
              <a:extLst>
                <a:ext uri="{FF2B5EF4-FFF2-40B4-BE49-F238E27FC236}">
                  <a16:creationId xmlns:a16="http://schemas.microsoft.com/office/drawing/2014/main" id="{4528A541-3F3F-A235-487F-B9D863C15DF8}"/>
                </a:ext>
              </a:extLst>
            </p:cNvPr>
            <p:cNvCxnSpPr>
              <a:cxnSpLocks/>
              <a:endCxn id="13" idx="3"/>
            </p:cNvCxnSpPr>
            <p:nvPr/>
          </p:nvCxnSpPr>
          <p:spPr>
            <a:xfrm>
              <a:off x="291402" y="3415963"/>
              <a:ext cx="10417265" cy="0"/>
            </a:xfrm>
            <a:prstGeom prst="line">
              <a:avLst/>
            </a:prstGeom>
            <a:ln w="381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46493317-45F1-DE8A-3A73-81C9D7C793EA}"/>
                </a:ext>
              </a:extLst>
            </p:cNvPr>
            <p:cNvCxnSpPr>
              <a:cxnSpLocks/>
            </p:cNvCxnSpPr>
            <p:nvPr/>
          </p:nvCxnSpPr>
          <p:spPr>
            <a:xfrm>
              <a:off x="276138" y="4007279"/>
              <a:ext cx="11573484" cy="10425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9BEF0519-4D54-73D0-123B-C0889D91CD84}"/>
                </a:ext>
              </a:extLst>
            </p:cNvPr>
            <p:cNvCxnSpPr>
              <a:cxnSpLocks/>
            </p:cNvCxnSpPr>
            <p:nvPr/>
          </p:nvCxnSpPr>
          <p:spPr>
            <a:xfrm>
              <a:off x="232790" y="4325007"/>
              <a:ext cx="11616832" cy="15655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6441CB64-AC9D-32B3-2E68-F73B3D5F876A}"/>
                </a:ext>
              </a:extLst>
            </p:cNvPr>
            <p:cNvCxnSpPr>
              <a:cxnSpLocks/>
            </p:cNvCxnSpPr>
            <p:nvPr/>
          </p:nvCxnSpPr>
          <p:spPr>
            <a:xfrm flipV="1">
              <a:off x="291402" y="2595118"/>
              <a:ext cx="11558220" cy="552381"/>
            </a:xfrm>
            <a:prstGeom prst="line">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378391BC-6FF5-9E69-D2E8-661450A6F908}"/>
                </a:ext>
              </a:extLst>
            </p:cNvPr>
            <p:cNvCxnSpPr>
              <a:cxnSpLocks/>
            </p:cNvCxnSpPr>
            <p:nvPr/>
          </p:nvCxnSpPr>
          <p:spPr>
            <a:xfrm>
              <a:off x="272738" y="3651841"/>
              <a:ext cx="11576884" cy="555606"/>
            </a:xfrm>
            <a:prstGeom prst="line">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83484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61E4F-08F4-65AD-3A9B-E77305947E5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48A9100A-712D-FA03-85D2-FA693A61CFC3}"/>
                  </a:ext>
                </a:extLst>
              </p:cNvPr>
              <p:cNvSpPr>
                <a:spLocks noGrp="1"/>
              </p:cNvSpPr>
              <p:nvPr>
                <p:ph idx="1"/>
              </p:nvPr>
            </p:nvSpPr>
            <p:spPr>
              <a:xfrm>
                <a:off x="756593" y="1368300"/>
                <a:ext cx="10678813" cy="4537933"/>
              </a:xfrm>
            </p:spPr>
            <p:txBody>
              <a:bodyPr>
                <a:normAutofit fontScale="25000" lnSpcReduction="20000"/>
              </a:bodyPr>
              <a:lstStyle/>
              <a:p>
                <a:pPr marL="0" indent="0" algn="ctr">
                  <a:lnSpc>
                    <a:spcPct val="120000"/>
                  </a:lnSpc>
                  <a:spcBef>
                    <a:spcPts val="0"/>
                  </a:spcBef>
                  <a:buNone/>
                </a:pPr>
                <a:r>
                  <a:rPr lang="de-DE" sz="12800" b="1" dirty="0"/>
                  <a:t>Bei diesem Zusammentreffen, das mit unterschiedlicher Intensität (abhängig vom Einschlagswinkel) erfolgen kann, </a:t>
                </a:r>
                <a:br>
                  <a:rPr lang="de-DE" sz="12800" b="1" dirty="0"/>
                </a:br>
                <a:r>
                  <a:rPr lang="de-DE" sz="12800" b="1" dirty="0"/>
                  <a:t>wird zwischen den Teilchen Energie übertragen.</a:t>
                </a:r>
              </a:p>
              <a:p>
                <a:pPr marL="0" indent="0" algn="ctr">
                  <a:lnSpc>
                    <a:spcPct val="120000"/>
                  </a:lnSpc>
                  <a:spcBef>
                    <a:spcPts val="0"/>
                  </a:spcBef>
                  <a:buNone/>
                </a:pPr>
                <a:r>
                  <a:rPr lang="de-DE" sz="12800" b="1" dirty="0"/>
                  <a:t>Bei solchen Prozessen verlieren auch hochenergetische Gammaphotonen mit </a:t>
                </a:r>
                <a14:m>
                  <m:oMath xmlns:m="http://schemas.openxmlformats.org/officeDocument/2006/math">
                    <m:sSup>
                      <m:sSupPr>
                        <m:ctrlPr>
                          <a:rPr lang="de-DE" sz="12800" b="1" i="1" smtClean="0">
                            <a:latin typeface="Cambria Math" panose="02040503050406030204" pitchFamily="18" charset="0"/>
                          </a:rPr>
                        </m:ctrlPr>
                      </m:sSupPr>
                      <m:e>
                        <m:r>
                          <a:rPr lang="de-DE" sz="12800" b="1" i="1" smtClean="0">
                            <a:latin typeface="Cambria Math" panose="02040503050406030204" pitchFamily="18" charset="0"/>
                          </a:rPr>
                          <m:t>𝟏𝟎</m:t>
                        </m:r>
                      </m:e>
                      <m:sup>
                        <m:r>
                          <a:rPr lang="de-DE" sz="12800" b="1" i="1" smtClean="0">
                            <a:latin typeface="Cambria Math" panose="02040503050406030204" pitchFamily="18" charset="0"/>
                          </a:rPr>
                          <m:t>𝟔</m:t>
                        </m:r>
                      </m:sup>
                    </m:sSup>
                  </m:oMath>
                </a14:m>
                <a:r>
                  <a:rPr lang="de-DE" sz="12800" b="1" dirty="0"/>
                  <a:t>eV nach und nach an Energie.</a:t>
                </a:r>
                <a:br>
                  <a:rPr lang="de-DE" sz="12800" b="1" dirty="0"/>
                </a:br>
                <a:r>
                  <a:rPr lang="de-DE" sz="12800" b="1" dirty="0"/>
                  <a:t>Je nach Intensität der „Begegnungen“ mal mehr oder weniger,</a:t>
                </a:r>
              </a:p>
              <a:p>
                <a:pPr marL="0" indent="0" algn="ctr">
                  <a:lnSpc>
                    <a:spcPct val="120000"/>
                  </a:lnSpc>
                  <a:spcBef>
                    <a:spcPts val="0"/>
                  </a:spcBef>
                  <a:buNone/>
                </a:pPr>
                <a:r>
                  <a:rPr lang="de-DE" sz="12800" b="1" dirty="0"/>
                  <a:t>bis nach ca. 40 bis 50 Treffern, </a:t>
                </a:r>
                <a:br>
                  <a:rPr lang="de-DE" sz="12800" b="1" dirty="0"/>
                </a:br>
                <a:r>
                  <a:rPr lang="de-DE" sz="12800" b="1" dirty="0"/>
                  <a:t>bei uns auf der Erde nur noch </a:t>
                </a:r>
                <a:br>
                  <a:rPr lang="de-DE" sz="12800" b="1" dirty="0"/>
                </a:br>
                <a:r>
                  <a:rPr lang="de-DE" sz="12800" b="1" dirty="0"/>
                  <a:t>Micro- oder Radiowellen mit </a:t>
                </a:r>
                <a14:m>
                  <m:oMath xmlns:m="http://schemas.openxmlformats.org/officeDocument/2006/math">
                    <m:sSup>
                      <m:sSupPr>
                        <m:ctrlPr>
                          <a:rPr lang="de-DE" sz="12800" b="1" i="1">
                            <a:latin typeface="Cambria Math" panose="02040503050406030204" pitchFamily="18" charset="0"/>
                          </a:rPr>
                        </m:ctrlPr>
                      </m:sSupPr>
                      <m:e>
                        <m:r>
                          <a:rPr lang="de-DE" sz="12800" b="1" i="1">
                            <a:latin typeface="Cambria Math" panose="02040503050406030204" pitchFamily="18" charset="0"/>
                          </a:rPr>
                          <m:t>𝟏𝟎</m:t>
                        </m:r>
                      </m:e>
                      <m:sup>
                        <m:r>
                          <a:rPr lang="de-DE" sz="12800" b="1" i="1" smtClean="0">
                            <a:latin typeface="Cambria Math" panose="02040503050406030204" pitchFamily="18" charset="0"/>
                          </a:rPr>
                          <m:t>−</m:t>
                        </m:r>
                        <m:r>
                          <a:rPr lang="de-DE" sz="12800" b="1" i="1" smtClean="0">
                            <a:latin typeface="Cambria Math" panose="02040503050406030204" pitchFamily="18" charset="0"/>
                          </a:rPr>
                          <m:t>𝟖</m:t>
                        </m:r>
                      </m:sup>
                    </m:sSup>
                  </m:oMath>
                </a14:m>
                <a:r>
                  <a:rPr lang="de-DE" sz="12800" b="1" dirty="0"/>
                  <a:t>eV ankommen  </a:t>
                </a:r>
                <a:r>
                  <a:rPr lang="de-DE" sz="9600" b="1" dirty="0"/>
                  <a:t> </a:t>
                </a:r>
              </a:p>
              <a:p>
                <a:pPr marL="0" indent="0">
                  <a:buNone/>
                </a:pPr>
                <a:endParaRPr lang="de-DE" sz="9600" dirty="0"/>
              </a:p>
              <a:p>
                <a:endParaRPr lang="de-DE" sz="9600" dirty="0"/>
              </a:p>
              <a:p>
                <a:pPr marL="0" indent="0">
                  <a:buNone/>
                </a:pPr>
                <a:r>
                  <a:rPr lang="de-DE" sz="9600" dirty="0"/>
                  <a:t>   </a:t>
                </a:r>
              </a:p>
              <a:p>
                <a:pPr marL="0" indent="0">
                  <a:buNone/>
                </a:pPr>
                <a:endParaRPr lang="de-DE" dirty="0"/>
              </a:p>
            </p:txBody>
          </p:sp>
        </mc:Choice>
        <mc:Fallback xmlns="">
          <p:sp>
            <p:nvSpPr>
              <p:cNvPr id="3" name="Inhaltsplatzhalter 2">
                <a:extLst>
                  <a:ext uri="{FF2B5EF4-FFF2-40B4-BE49-F238E27FC236}">
                    <a16:creationId xmlns:a16="http://schemas.microsoft.com/office/drawing/2014/main" id="{48A9100A-712D-FA03-85D2-FA693A61CFC3}"/>
                  </a:ext>
                </a:extLst>
              </p:cNvPr>
              <p:cNvSpPr>
                <a:spLocks noGrp="1" noRot="1" noChangeAspect="1" noMove="1" noResize="1" noEditPoints="1" noAdjustHandles="1" noChangeArrowheads="1" noChangeShapeType="1" noTextEdit="1"/>
              </p:cNvSpPr>
              <p:nvPr>
                <p:ph idx="1"/>
              </p:nvPr>
            </p:nvSpPr>
            <p:spPr>
              <a:xfrm>
                <a:off x="756593" y="1368300"/>
                <a:ext cx="10678813" cy="4537933"/>
              </a:xfrm>
              <a:blipFill>
                <a:blip r:embed="rId2"/>
                <a:stretch>
                  <a:fillRect l="-1199" t="-1745" r="-1199" b="-3758"/>
                </a:stretch>
              </a:blipFill>
            </p:spPr>
            <p:txBody>
              <a:bodyPr/>
              <a:lstStyle/>
              <a:p>
                <a:r>
                  <a:rPr lang="de-DE">
                    <a:noFill/>
                  </a:rPr>
                  <a:t> </a:t>
                </a:r>
              </a:p>
            </p:txBody>
          </p:sp>
        </mc:Fallback>
      </mc:AlternateContent>
      <p:sp>
        <p:nvSpPr>
          <p:cNvPr id="6" name="Foliennummernplatzhalter 4">
            <a:extLst>
              <a:ext uri="{FF2B5EF4-FFF2-40B4-BE49-F238E27FC236}">
                <a16:creationId xmlns:a16="http://schemas.microsoft.com/office/drawing/2014/main" id="{ABDB7322-EA11-DD1C-B0EF-6E7300DD6D70}"/>
              </a:ext>
            </a:extLst>
          </p:cNvPr>
          <p:cNvSpPr>
            <a:spLocks noGrp="1"/>
          </p:cNvSpPr>
          <p:nvPr>
            <p:ph type="sldNum" sz="quarter" idx="12"/>
          </p:nvPr>
        </p:nvSpPr>
        <p:spPr>
          <a:xfrm>
            <a:off x="11111948" y="6363914"/>
            <a:ext cx="1060238"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F56A75D0-BFD9-624E-3CC3-A38DEB4F97D5}"/>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28CF9EF4-06B3-22B6-FC9A-4DF36177F3F2}"/>
              </a:ext>
            </a:extLst>
          </p:cNvPr>
          <p:cNvSpPr>
            <a:spLocks noGrp="1"/>
          </p:cNvSpPr>
          <p:nvPr>
            <p:ph type="title"/>
          </p:nvPr>
        </p:nvSpPr>
        <p:spPr>
          <a:xfrm>
            <a:off x="838200" y="143183"/>
            <a:ext cx="10515600" cy="859993"/>
          </a:xfrm>
        </p:spPr>
        <p:txBody>
          <a:bodyPr/>
          <a:lstStyle/>
          <a:p>
            <a:pPr algn="ctr"/>
            <a:r>
              <a:rPr lang="de-DE" sz="4000" b="1" dirty="0">
                <a:latin typeface="Arial" panose="020B0604020202020204" pitchFamily="34" charset="0"/>
                <a:cs typeface="Arial" panose="020B0604020202020204" pitchFamily="34" charset="0"/>
              </a:rPr>
              <a:t>Compton-Streuung   -   Wechselwirkung</a:t>
            </a:r>
          </a:p>
        </p:txBody>
      </p:sp>
    </p:spTree>
    <p:extLst>
      <p:ext uri="{BB962C8B-B14F-4D97-AF65-F5344CB8AC3E}">
        <p14:creationId xmlns:p14="http://schemas.microsoft.com/office/powerpoint/2010/main" val="1233902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25186-EB89-3549-5B48-1C5511B755CD}"/>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BF7573FD-FE68-ABB9-24B7-32D83BD3CC1C}"/>
              </a:ext>
            </a:extLst>
          </p:cNvPr>
          <p:cNvSpPr>
            <a:spLocks noGrp="1"/>
          </p:cNvSpPr>
          <p:nvPr>
            <p:ph idx="1"/>
          </p:nvPr>
        </p:nvSpPr>
        <p:spPr>
          <a:xfrm>
            <a:off x="838200" y="1210100"/>
            <a:ext cx="10429336" cy="4929809"/>
          </a:xfrm>
        </p:spPr>
        <p:txBody>
          <a:bodyPr>
            <a:normAutofit fontScale="25000" lnSpcReduction="20000"/>
          </a:bodyPr>
          <a:lstStyle/>
          <a:p>
            <a:pPr marL="0" indent="0" algn="ctr">
              <a:lnSpc>
                <a:spcPct val="120000"/>
              </a:lnSpc>
              <a:spcBef>
                <a:spcPts val="0"/>
              </a:spcBef>
              <a:buNone/>
            </a:pPr>
            <a:r>
              <a:rPr lang="de-DE" sz="12800" b="1" dirty="0"/>
              <a:t>Auch wenn sich die Ablenkung nach vielen Treffern statistisch bis zu einem gewissen Grad kompensiert,</a:t>
            </a:r>
            <a:br>
              <a:rPr lang="de-DE" sz="12800" b="1" dirty="0"/>
            </a:br>
            <a:r>
              <a:rPr lang="de-DE" sz="12800" b="1" dirty="0"/>
              <a:t>bleibt irgendwann alleine auf Grund der Compton-Streuung nur noch ein „Rauschen“ übrig,  </a:t>
            </a:r>
            <a:br>
              <a:rPr lang="de-DE" sz="12800" b="1" dirty="0"/>
            </a:br>
            <a:r>
              <a:rPr lang="de-DE" sz="12800" b="1" dirty="0"/>
              <a:t>bei dem die noch ankommenden </a:t>
            </a:r>
            <a:br>
              <a:rPr lang="de-DE" sz="12800" b="1" dirty="0"/>
            </a:br>
            <a:r>
              <a:rPr lang="de-DE" sz="12800" b="1" dirty="0"/>
              <a:t>Photonen so viel Energie verloren haben,</a:t>
            </a:r>
            <a:br>
              <a:rPr lang="de-DE" sz="12800" b="1" dirty="0"/>
            </a:br>
            <a:r>
              <a:rPr lang="de-DE" sz="12800" b="1" dirty="0"/>
              <a:t>dass von ursprünglicher Gammastrahlung</a:t>
            </a:r>
            <a:br>
              <a:rPr lang="de-DE" sz="12800" b="1" dirty="0"/>
            </a:br>
            <a:r>
              <a:rPr lang="de-DE" sz="12800" b="1" dirty="0"/>
              <a:t>nur noch rauschende Radiowellen bei uns ankommen</a:t>
            </a:r>
            <a:br>
              <a:rPr lang="de-DE" sz="12800" b="1" dirty="0"/>
            </a:br>
            <a:r>
              <a:rPr lang="de-DE" sz="12800" b="1" dirty="0"/>
              <a:t>aus denen kein detailliertes Bild</a:t>
            </a:r>
            <a:br>
              <a:rPr lang="de-DE" sz="12800" b="1" dirty="0"/>
            </a:br>
            <a:r>
              <a:rPr lang="de-DE" sz="12800" b="1" dirty="0"/>
              <a:t>mehr generiert werden kann  </a:t>
            </a:r>
            <a:endParaRPr lang="de-DE" sz="9600" dirty="0"/>
          </a:p>
          <a:p>
            <a:endParaRPr lang="de-DE" sz="9600" dirty="0"/>
          </a:p>
          <a:p>
            <a:pPr marL="0" indent="0">
              <a:buNone/>
            </a:pPr>
            <a:r>
              <a:rPr lang="de-DE" sz="9600" dirty="0"/>
              <a:t>   </a:t>
            </a:r>
          </a:p>
          <a:p>
            <a:pPr marL="0" indent="0">
              <a:buNone/>
            </a:pPr>
            <a:endParaRPr lang="de-DE" dirty="0"/>
          </a:p>
        </p:txBody>
      </p:sp>
      <p:sp>
        <p:nvSpPr>
          <p:cNvPr id="6" name="Foliennummernplatzhalter 4">
            <a:extLst>
              <a:ext uri="{FF2B5EF4-FFF2-40B4-BE49-F238E27FC236}">
                <a16:creationId xmlns:a16="http://schemas.microsoft.com/office/drawing/2014/main" id="{140F2537-E6B5-058B-64F7-2F4B7B4D8A77}"/>
              </a:ext>
            </a:extLst>
          </p:cNvPr>
          <p:cNvSpPr>
            <a:spLocks noGrp="1"/>
          </p:cNvSpPr>
          <p:nvPr>
            <p:ph type="sldNum" sz="quarter" idx="12"/>
          </p:nvPr>
        </p:nvSpPr>
        <p:spPr>
          <a:xfrm>
            <a:off x="11277676" y="6363914"/>
            <a:ext cx="89451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4408A5F2-5626-653D-5370-31606C73D6AA}"/>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CAEBAFB7-4D26-EC8F-B9F9-19F4905DAFBE}"/>
              </a:ext>
            </a:extLst>
          </p:cNvPr>
          <p:cNvSpPr>
            <a:spLocks noGrp="1"/>
          </p:cNvSpPr>
          <p:nvPr>
            <p:ph type="title"/>
          </p:nvPr>
        </p:nvSpPr>
        <p:spPr>
          <a:xfrm>
            <a:off x="838200" y="143183"/>
            <a:ext cx="10515600" cy="859993"/>
          </a:xfrm>
        </p:spPr>
        <p:txBody>
          <a:bodyPr/>
          <a:lstStyle/>
          <a:p>
            <a:pPr algn="ctr"/>
            <a:r>
              <a:rPr lang="de-DE" sz="4000" b="1" dirty="0">
                <a:latin typeface="Arial" panose="020B0604020202020204" pitchFamily="34" charset="0"/>
                <a:cs typeface="Arial" panose="020B0604020202020204" pitchFamily="34" charset="0"/>
              </a:rPr>
              <a:t>Compton-Streuung </a:t>
            </a:r>
          </a:p>
        </p:txBody>
      </p:sp>
      <p:sp>
        <p:nvSpPr>
          <p:cNvPr id="17" name="Stern: 5 Zacken 16">
            <a:extLst>
              <a:ext uri="{FF2B5EF4-FFF2-40B4-BE49-F238E27FC236}">
                <a16:creationId xmlns:a16="http://schemas.microsoft.com/office/drawing/2014/main" id="{716B8ED4-8B46-E594-F28E-BB0951B37229}"/>
              </a:ext>
            </a:extLst>
          </p:cNvPr>
          <p:cNvSpPr/>
          <p:nvPr/>
        </p:nvSpPr>
        <p:spPr>
          <a:xfrm>
            <a:off x="10476646" y="1373315"/>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1" name="Gruppieren 50">
            <a:extLst>
              <a:ext uri="{FF2B5EF4-FFF2-40B4-BE49-F238E27FC236}">
                <a16:creationId xmlns:a16="http://schemas.microsoft.com/office/drawing/2014/main" id="{49A42440-99B9-68A4-F5C5-0EFDD162B2EE}"/>
              </a:ext>
            </a:extLst>
          </p:cNvPr>
          <p:cNvGrpSpPr/>
          <p:nvPr/>
        </p:nvGrpSpPr>
        <p:grpSpPr>
          <a:xfrm rot="19867653">
            <a:off x="1075831" y="2591419"/>
            <a:ext cx="2264765" cy="1896845"/>
            <a:chOff x="483670" y="2594836"/>
            <a:chExt cx="2264765" cy="1896845"/>
          </a:xfrm>
        </p:grpSpPr>
        <p:cxnSp>
          <p:nvCxnSpPr>
            <p:cNvPr id="9" name="Gerader Verbinder 8">
              <a:extLst>
                <a:ext uri="{FF2B5EF4-FFF2-40B4-BE49-F238E27FC236}">
                  <a16:creationId xmlns:a16="http://schemas.microsoft.com/office/drawing/2014/main" id="{B0A54FB0-6AE8-7738-18D9-81561CF98D49}"/>
                </a:ext>
              </a:extLst>
            </p:cNvPr>
            <p:cNvCxnSpPr>
              <a:cxnSpLocks/>
            </p:cNvCxnSpPr>
            <p:nvPr/>
          </p:nvCxnSpPr>
          <p:spPr>
            <a:xfrm rot="21914">
              <a:off x="1093755" y="3512553"/>
              <a:ext cx="538561" cy="12356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7" name="Gruppieren 36">
              <a:extLst>
                <a:ext uri="{FF2B5EF4-FFF2-40B4-BE49-F238E27FC236}">
                  <a16:creationId xmlns:a16="http://schemas.microsoft.com/office/drawing/2014/main" id="{46834867-8ED3-AD2A-CE73-D38C29A62008}"/>
                </a:ext>
              </a:extLst>
            </p:cNvPr>
            <p:cNvGrpSpPr/>
            <p:nvPr/>
          </p:nvGrpSpPr>
          <p:grpSpPr>
            <a:xfrm>
              <a:off x="483670" y="2594836"/>
              <a:ext cx="2264765" cy="1896845"/>
              <a:chOff x="452778" y="3039679"/>
              <a:chExt cx="2264765" cy="1896845"/>
            </a:xfrm>
          </p:grpSpPr>
          <p:cxnSp>
            <p:nvCxnSpPr>
              <p:cNvPr id="4" name="Gerader Verbinder 3">
                <a:extLst>
                  <a:ext uri="{FF2B5EF4-FFF2-40B4-BE49-F238E27FC236}">
                    <a16:creationId xmlns:a16="http://schemas.microsoft.com/office/drawing/2014/main" id="{6526A2A3-E104-E9DF-8EE0-6226BCB9A891}"/>
                  </a:ext>
                </a:extLst>
              </p:cNvPr>
              <p:cNvCxnSpPr>
                <a:cxnSpLocks/>
              </p:cNvCxnSpPr>
              <p:nvPr/>
            </p:nvCxnSpPr>
            <p:spPr>
              <a:xfrm rot="21914" flipV="1">
                <a:off x="452778" y="3946826"/>
                <a:ext cx="580767" cy="123568"/>
              </a:xfrm>
              <a:prstGeom prst="line">
                <a:avLst/>
              </a:prstGeom>
              <a:ln w="104775"/>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86070521-A84D-D997-01A7-EE2223BB8B1B}"/>
                  </a:ext>
                </a:extLst>
              </p:cNvPr>
              <p:cNvCxnSpPr>
                <a:cxnSpLocks/>
              </p:cNvCxnSpPr>
              <p:nvPr/>
            </p:nvCxnSpPr>
            <p:spPr>
              <a:xfrm rot="21914" flipV="1">
                <a:off x="1508712" y="3959152"/>
                <a:ext cx="580767" cy="1235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D1516749-A3E8-52D9-81E6-73F69DBB1B6B}"/>
                  </a:ext>
                </a:extLst>
              </p:cNvPr>
              <p:cNvCxnSpPr>
                <a:cxnSpLocks/>
              </p:cNvCxnSpPr>
              <p:nvPr/>
            </p:nvCxnSpPr>
            <p:spPr>
              <a:xfrm rot="21914">
                <a:off x="2089441" y="3963005"/>
                <a:ext cx="628102" cy="1317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 name="Stern: 5 Zacken 15">
                <a:extLst>
                  <a:ext uri="{FF2B5EF4-FFF2-40B4-BE49-F238E27FC236}">
                    <a16:creationId xmlns:a16="http://schemas.microsoft.com/office/drawing/2014/main" id="{28549AD8-2FE4-CFC8-5E10-12EA6E947522}"/>
                  </a:ext>
                </a:extLst>
              </p:cNvPr>
              <p:cNvSpPr/>
              <p:nvPr/>
            </p:nvSpPr>
            <p:spPr>
              <a:xfrm>
                <a:off x="919269" y="3791843"/>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Stern: 5 Zacken 18">
                <a:extLst>
                  <a:ext uri="{FF2B5EF4-FFF2-40B4-BE49-F238E27FC236}">
                    <a16:creationId xmlns:a16="http://schemas.microsoft.com/office/drawing/2014/main" id="{06FAC037-3958-E10E-604C-19DB64D7821A}"/>
                  </a:ext>
                </a:extLst>
              </p:cNvPr>
              <p:cNvSpPr/>
              <p:nvPr/>
            </p:nvSpPr>
            <p:spPr>
              <a:xfrm>
                <a:off x="1453694" y="3928962"/>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Stern: 5 Zacken 19">
                <a:extLst>
                  <a:ext uri="{FF2B5EF4-FFF2-40B4-BE49-F238E27FC236}">
                    <a16:creationId xmlns:a16="http://schemas.microsoft.com/office/drawing/2014/main" id="{E41347A5-1FC0-283F-0587-10764808534A}"/>
                  </a:ext>
                </a:extLst>
              </p:cNvPr>
              <p:cNvSpPr/>
              <p:nvPr/>
            </p:nvSpPr>
            <p:spPr>
              <a:xfrm>
                <a:off x="1994574" y="3818321"/>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1" name="Gerade Verbindung mit Pfeil 20">
                <a:extLst>
                  <a:ext uri="{FF2B5EF4-FFF2-40B4-BE49-F238E27FC236}">
                    <a16:creationId xmlns:a16="http://schemas.microsoft.com/office/drawing/2014/main" id="{58910BDE-F2BC-0EEB-4B2F-E99B9B835839}"/>
                  </a:ext>
                </a:extLst>
              </p:cNvPr>
              <p:cNvCxnSpPr/>
              <p:nvPr/>
            </p:nvCxnSpPr>
            <p:spPr>
              <a:xfrm flipH="1">
                <a:off x="1093573" y="3045941"/>
                <a:ext cx="360121" cy="745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Gerade Verbindung mit Pfeil 22">
                <a:extLst>
                  <a:ext uri="{FF2B5EF4-FFF2-40B4-BE49-F238E27FC236}">
                    <a16:creationId xmlns:a16="http://schemas.microsoft.com/office/drawing/2014/main" id="{1806F7A4-495B-195E-15DF-03F0C9D376B3}"/>
                  </a:ext>
                </a:extLst>
              </p:cNvPr>
              <p:cNvCxnSpPr>
                <a:cxnSpLocks/>
              </p:cNvCxnSpPr>
              <p:nvPr/>
            </p:nvCxnSpPr>
            <p:spPr>
              <a:xfrm flipV="1">
                <a:off x="1093573" y="4192166"/>
                <a:ext cx="449502" cy="744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6FEAD09B-136A-48C8-5782-B21FD63AB2F1}"/>
                  </a:ext>
                </a:extLst>
              </p:cNvPr>
              <p:cNvCxnSpPr>
                <a:cxnSpLocks/>
              </p:cNvCxnSpPr>
              <p:nvPr/>
            </p:nvCxnSpPr>
            <p:spPr>
              <a:xfrm>
                <a:off x="1709067" y="3039679"/>
                <a:ext cx="329798" cy="830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Gerade Verbindung mit Pfeil 30">
                <a:extLst>
                  <a:ext uri="{FF2B5EF4-FFF2-40B4-BE49-F238E27FC236}">
                    <a16:creationId xmlns:a16="http://schemas.microsoft.com/office/drawing/2014/main" id="{B29A2048-BED4-950B-C32F-FD6ECA3E8364}"/>
                  </a:ext>
                </a:extLst>
              </p:cNvPr>
              <p:cNvCxnSpPr/>
              <p:nvPr/>
            </p:nvCxnSpPr>
            <p:spPr>
              <a:xfrm>
                <a:off x="1033933"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a16="http://schemas.microsoft.com/office/drawing/2014/main" id="{370594B0-4F8A-E192-823B-53249C919BD5}"/>
                  </a:ext>
                </a:extLst>
              </p:cNvPr>
              <p:cNvCxnSpPr>
                <a:cxnSpLocks/>
              </p:cNvCxnSpPr>
              <p:nvPr/>
            </p:nvCxnSpPr>
            <p:spPr>
              <a:xfrm flipH="1" flipV="1">
                <a:off x="1490576" y="3632886"/>
                <a:ext cx="94509" cy="227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Gerade Verbindung mit Pfeil 35">
                <a:extLst>
                  <a:ext uri="{FF2B5EF4-FFF2-40B4-BE49-F238E27FC236}">
                    <a16:creationId xmlns:a16="http://schemas.microsoft.com/office/drawing/2014/main" id="{BA4CA727-138B-4E0D-514A-45B85EF85FAB}"/>
                  </a:ext>
                </a:extLst>
              </p:cNvPr>
              <p:cNvCxnSpPr/>
              <p:nvPr/>
            </p:nvCxnSpPr>
            <p:spPr>
              <a:xfrm>
                <a:off x="2136237"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52" name="Gruppieren 51">
            <a:extLst>
              <a:ext uri="{FF2B5EF4-FFF2-40B4-BE49-F238E27FC236}">
                <a16:creationId xmlns:a16="http://schemas.microsoft.com/office/drawing/2014/main" id="{6844D166-26E5-24C3-9A42-DBBF91841427}"/>
              </a:ext>
            </a:extLst>
          </p:cNvPr>
          <p:cNvGrpSpPr/>
          <p:nvPr/>
        </p:nvGrpSpPr>
        <p:grpSpPr>
          <a:xfrm rot="12571393">
            <a:off x="9016656" y="2514342"/>
            <a:ext cx="2264765" cy="1896845"/>
            <a:chOff x="483670" y="2594836"/>
            <a:chExt cx="2264765" cy="1896845"/>
          </a:xfrm>
        </p:grpSpPr>
        <p:cxnSp>
          <p:nvCxnSpPr>
            <p:cNvPr id="53" name="Gerader Verbinder 52">
              <a:extLst>
                <a:ext uri="{FF2B5EF4-FFF2-40B4-BE49-F238E27FC236}">
                  <a16:creationId xmlns:a16="http://schemas.microsoft.com/office/drawing/2014/main" id="{82792449-6A70-4F63-D400-23A0A18D409A}"/>
                </a:ext>
              </a:extLst>
            </p:cNvPr>
            <p:cNvCxnSpPr>
              <a:cxnSpLocks/>
            </p:cNvCxnSpPr>
            <p:nvPr/>
          </p:nvCxnSpPr>
          <p:spPr>
            <a:xfrm rot="21914">
              <a:off x="1093755" y="3512553"/>
              <a:ext cx="538561" cy="12356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4" name="Gruppieren 53">
              <a:extLst>
                <a:ext uri="{FF2B5EF4-FFF2-40B4-BE49-F238E27FC236}">
                  <a16:creationId xmlns:a16="http://schemas.microsoft.com/office/drawing/2014/main" id="{F3E463EF-A60D-CDF2-29BA-3730AF732CC2}"/>
                </a:ext>
              </a:extLst>
            </p:cNvPr>
            <p:cNvGrpSpPr/>
            <p:nvPr/>
          </p:nvGrpSpPr>
          <p:grpSpPr>
            <a:xfrm>
              <a:off x="483670" y="2594836"/>
              <a:ext cx="2264765" cy="1896845"/>
              <a:chOff x="452778" y="3039679"/>
              <a:chExt cx="2264765" cy="1896845"/>
            </a:xfrm>
          </p:grpSpPr>
          <p:cxnSp>
            <p:nvCxnSpPr>
              <p:cNvPr id="55" name="Gerader Verbinder 54">
                <a:extLst>
                  <a:ext uri="{FF2B5EF4-FFF2-40B4-BE49-F238E27FC236}">
                    <a16:creationId xmlns:a16="http://schemas.microsoft.com/office/drawing/2014/main" id="{BA5DE530-3D0F-6C79-3377-433F78260EC8}"/>
                  </a:ext>
                </a:extLst>
              </p:cNvPr>
              <p:cNvCxnSpPr>
                <a:cxnSpLocks/>
              </p:cNvCxnSpPr>
              <p:nvPr/>
            </p:nvCxnSpPr>
            <p:spPr>
              <a:xfrm rot="21914" flipV="1">
                <a:off x="452778" y="3946826"/>
                <a:ext cx="580767" cy="123568"/>
              </a:xfrm>
              <a:prstGeom prst="line">
                <a:avLst/>
              </a:prstGeom>
              <a:ln w="104775"/>
            </p:spPr>
            <p:style>
              <a:lnRef idx="1">
                <a:schemeClr val="accent1"/>
              </a:lnRef>
              <a:fillRef idx="0">
                <a:schemeClr val="accent1"/>
              </a:fillRef>
              <a:effectRef idx="0">
                <a:schemeClr val="accent1"/>
              </a:effectRef>
              <a:fontRef idx="minor">
                <a:schemeClr val="tx1"/>
              </a:fontRef>
            </p:style>
          </p:cxnSp>
          <p:cxnSp>
            <p:nvCxnSpPr>
              <p:cNvPr id="56" name="Gerader Verbinder 55">
                <a:extLst>
                  <a:ext uri="{FF2B5EF4-FFF2-40B4-BE49-F238E27FC236}">
                    <a16:creationId xmlns:a16="http://schemas.microsoft.com/office/drawing/2014/main" id="{9CC0F76B-4640-F5AF-54A4-05FE1F15C19B}"/>
                  </a:ext>
                </a:extLst>
              </p:cNvPr>
              <p:cNvCxnSpPr>
                <a:cxnSpLocks/>
              </p:cNvCxnSpPr>
              <p:nvPr/>
            </p:nvCxnSpPr>
            <p:spPr>
              <a:xfrm rot="21914" flipV="1">
                <a:off x="1508712" y="3959152"/>
                <a:ext cx="580767" cy="1235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Gerader Verbinder 56">
                <a:extLst>
                  <a:ext uri="{FF2B5EF4-FFF2-40B4-BE49-F238E27FC236}">
                    <a16:creationId xmlns:a16="http://schemas.microsoft.com/office/drawing/2014/main" id="{CA88DD2D-E7A8-CE7D-ED27-C7C1CA737313}"/>
                  </a:ext>
                </a:extLst>
              </p:cNvPr>
              <p:cNvCxnSpPr>
                <a:cxnSpLocks/>
              </p:cNvCxnSpPr>
              <p:nvPr/>
            </p:nvCxnSpPr>
            <p:spPr>
              <a:xfrm rot="21914">
                <a:off x="2089441" y="3963005"/>
                <a:ext cx="628102" cy="1317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8" name="Stern: 5 Zacken 57">
                <a:extLst>
                  <a:ext uri="{FF2B5EF4-FFF2-40B4-BE49-F238E27FC236}">
                    <a16:creationId xmlns:a16="http://schemas.microsoft.com/office/drawing/2014/main" id="{818CC863-793A-B0DB-E3BB-191C5BDBDBF1}"/>
                  </a:ext>
                </a:extLst>
              </p:cNvPr>
              <p:cNvSpPr/>
              <p:nvPr/>
            </p:nvSpPr>
            <p:spPr>
              <a:xfrm>
                <a:off x="919269" y="3791843"/>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9" name="Stern: 5 Zacken 58">
                <a:extLst>
                  <a:ext uri="{FF2B5EF4-FFF2-40B4-BE49-F238E27FC236}">
                    <a16:creationId xmlns:a16="http://schemas.microsoft.com/office/drawing/2014/main" id="{1A9E4209-875D-BDDD-1FE7-1631A3F1D145}"/>
                  </a:ext>
                </a:extLst>
              </p:cNvPr>
              <p:cNvSpPr/>
              <p:nvPr/>
            </p:nvSpPr>
            <p:spPr>
              <a:xfrm>
                <a:off x="1453694" y="3928962"/>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Stern: 5 Zacken 59">
                <a:extLst>
                  <a:ext uri="{FF2B5EF4-FFF2-40B4-BE49-F238E27FC236}">
                    <a16:creationId xmlns:a16="http://schemas.microsoft.com/office/drawing/2014/main" id="{50AB3D1C-6180-5751-C435-575D2D0E9DA5}"/>
                  </a:ext>
                </a:extLst>
              </p:cNvPr>
              <p:cNvSpPr/>
              <p:nvPr/>
            </p:nvSpPr>
            <p:spPr>
              <a:xfrm>
                <a:off x="1994574" y="3818321"/>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1" name="Gerade Verbindung mit Pfeil 60">
                <a:extLst>
                  <a:ext uri="{FF2B5EF4-FFF2-40B4-BE49-F238E27FC236}">
                    <a16:creationId xmlns:a16="http://schemas.microsoft.com/office/drawing/2014/main" id="{96404AA7-D1FD-6DA4-24FD-15A0D5B20617}"/>
                  </a:ext>
                </a:extLst>
              </p:cNvPr>
              <p:cNvCxnSpPr/>
              <p:nvPr/>
            </p:nvCxnSpPr>
            <p:spPr>
              <a:xfrm flipH="1">
                <a:off x="1093573" y="3045941"/>
                <a:ext cx="360121" cy="745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Gerade Verbindung mit Pfeil 61">
                <a:extLst>
                  <a:ext uri="{FF2B5EF4-FFF2-40B4-BE49-F238E27FC236}">
                    <a16:creationId xmlns:a16="http://schemas.microsoft.com/office/drawing/2014/main" id="{7282C8A2-AB57-0976-1212-D04D24A58668}"/>
                  </a:ext>
                </a:extLst>
              </p:cNvPr>
              <p:cNvCxnSpPr>
                <a:cxnSpLocks/>
              </p:cNvCxnSpPr>
              <p:nvPr/>
            </p:nvCxnSpPr>
            <p:spPr>
              <a:xfrm flipV="1">
                <a:off x="1093573" y="4192166"/>
                <a:ext cx="449502" cy="744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Gerade Verbindung mit Pfeil 62">
                <a:extLst>
                  <a:ext uri="{FF2B5EF4-FFF2-40B4-BE49-F238E27FC236}">
                    <a16:creationId xmlns:a16="http://schemas.microsoft.com/office/drawing/2014/main" id="{DFC2025D-8811-35CF-5CC6-35899EFB6989}"/>
                  </a:ext>
                </a:extLst>
              </p:cNvPr>
              <p:cNvCxnSpPr>
                <a:cxnSpLocks/>
              </p:cNvCxnSpPr>
              <p:nvPr/>
            </p:nvCxnSpPr>
            <p:spPr>
              <a:xfrm>
                <a:off x="1709067" y="3039679"/>
                <a:ext cx="329798" cy="830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Gerade Verbindung mit Pfeil 63">
                <a:extLst>
                  <a:ext uri="{FF2B5EF4-FFF2-40B4-BE49-F238E27FC236}">
                    <a16:creationId xmlns:a16="http://schemas.microsoft.com/office/drawing/2014/main" id="{0E5D8DAF-65EF-B39C-4A50-DDC71264970F}"/>
                  </a:ext>
                </a:extLst>
              </p:cNvPr>
              <p:cNvCxnSpPr/>
              <p:nvPr/>
            </p:nvCxnSpPr>
            <p:spPr>
              <a:xfrm>
                <a:off x="1033933"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a:extLst>
                  <a:ext uri="{FF2B5EF4-FFF2-40B4-BE49-F238E27FC236}">
                    <a16:creationId xmlns:a16="http://schemas.microsoft.com/office/drawing/2014/main" id="{CFAEA517-17B6-0C2C-216F-FA27C8E02925}"/>
                  </a:ext>
                </a:extLst>
              </p:cNvPr>
              <p:cNvCxnSpPr>
                <a:cxnSpLocks/>
              </p:cNvCxnSpPr>
              <p:nvPr/>
            </p:nvCxnSpPr>
            <p:spPr>
              <a:xfrm flipH="1" flipV="1">
                <a:off x="1490576" y="3632886"/>
                <a:ext cx="94509" cy="227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Gerade Verbindung mit Pfeil 65">
                <a:extLst>
                  <a:ext uri="{FF2B5EF4-FFF2-40B4-BE49-F238E27FC236}">
                    <a16:creationId xmlns:a16="http://schemas.microsoft.com/office/drawing/2014/main" id="{10D09F7E-814B-4F62-DEFF-15E9840F5BB6}"/>
                  </a:ext>
                </a:extLst>
              </p:cNvPr>
              <p:cNvCxnSpPr/>
              <p:nvPr/>
            </p:nvCxnSpPr>
            <p:spPr>
              <a:xfrm>
                <a:off x="2136237"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76769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16481-B15C-64CB-5930-A6F329AC0C47}"/>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9" name="Textfeld 8">
                <a:extLst>
                  <a:ext uri="{FF2B5EF4-FFF2-40B4-BE49-F238E27FC236}">
                    <a16:creationId xmlns:a16="http://schemas.microsoft.com/office/drawing/2014/main" id="{814276DA-E258-F290-69F5-7456391621CA}"/>
                  </a:ext>
                </a:extLst>
              </p:cNvPr>
              <p:cNvSpPr txBox="1"/>
              <p:nvPr/>
            </p:nvSpPr>
            <p:spPr>
              <a:xfrm>
                <a:off x="553233" y="1091189"/>
                <a:ext cx="11085533" cy="52727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Nach der Durchquerung von 14 </a:t>
                </a:r>
                <a:r>
                  <a:rPr kumimoji="0" lang="de-DE" sz="2800" b="1" i="0" u="none" strike="noStrike" kern="1200" cap="none" spc="0" normalizeH="0" baseline="0" noProof="0" dirty="0" err="1">
                    <a:ln>
                      <a:noFill/>
                    </a:ln>
                    <a:solidFill>
                      <a:prstClr val="black"/>
                    </a:solidFill>
                    <a:effectLst/>
                    <a:uLnTx/>
                    <a:uFillTx/>
                    <a:latin typeface="Calibri" panose="020F0502020204030204"/>
                    <a:ea typeface="+mn-ea"/>
                    <a:cs typeface="+mn-cs"/>
                  </a:rPr>
                  <a:t>Sas</a:t>
                </a: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 REH mit „Zusammenstößen“ und Energieverlusten, wird aus Gammastrahlung nach und nach erst Röntgenstrahlung, dann UV-Strahlung, sichtbares Licht, Infrarot- und Microwellenstrahlung bis hin zu den Radiowellen (</a:t>
                </a:r>
                <a14:m>
                  <m:oMath xmlns:m="http://schemas.openxmlformats.org/officeDocument/2006/math">
                    <m:sSup>
                      <m:sSupPr>
                        <m:ctrlP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𝟏𝟎</m:t>
                        </m:r>
                      </m:e>
                      <m:sup>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𝟖</m:t>
                        </m:r>
                      </m:sup>
                    </m:sSup>
                  </m:oMath>
                </a14:m>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eV) der Hintergrundstrahlung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e-DE" sz="2800" b="1"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DE" sz="2800" b="1" dirty="0">
                    <a:solidFill>
                      <a:prstClr val="black"/>
                    </a:solidFill>
                    <a:latin typeface="Calibri" panose="020F0502020204030204"/>
                  </a:rPr>
                  <a:t>Bei einer angeblichen Entfernung von ca. 46 </a:t>
                </a:r>
                <a:r>
                  <a:rPr lang="de-DE" sz="2800" b="1" dirty="0" err="1">
                    <a:solidFill>
                      <a:prstClr val="black"/>
                    </a:solidFill>
                    <a:latin typeface="Calibri" panose="020F0502020204030204"/>
                  </a:rPr>
                  <a:t>Mrd</a:t>
                </a:r>
                <a:r>
                  <a:rPr lang="de-DE" sz="2800" b="1" dirty="0">
                    <a:solidFill>
                      <a:prstClr val="black"/>
                    </a:solidFill>
                    <a:latin typeface="Calibri" panose="020F0502020204030204"/>
                  </a:rPr>
                  <a:t> Ly zwischen der Erde und dem Ursprung der Hintergrundstrahlung genügt dafür </a:t>
                </a:r>
                <a:br>
                  <a:rPr lang="de-DE" sz="2800" b="1" dirty="0">
                    <a:solidFill>
                      <a:prstClr val="black"/>
                    </a:solidFill>
                    <a:latin typeface="Calibri" panose="020F0502020204030204"/>
                  </a:rPr>
                </a:br>
                <a:r>
                  <a:rPr lang="de-DE" sz="2800" b="1" dirty="0">
                    <a:solidFill>
                      <a:prstClr val="black"/>
                    </a:solidFill>
                    <a:latin typeface="Calibri" panose="020F0502020204030204"/>
                  </a:rPr>
                  <a:t>nur rund ein Treffer innerhalb von einer Milliarde Jahren</a:t>
                </a:r>
                <a:endPar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p:sp>
            <p:nvSpPr>
              <p:cNvPr id="9" name="Textfeld 8">
                <a:extLst>
                  <a:ext uri="{FF2B5EF4-FFF2-40B4-BE49-F238E27FC236}">
                    <a16:creationId xmlns:a16="http://schemas.microsoft.com/office/drawing/2014/main" id="{814276DA-E258-F290-69F5-7456391621CA}"/>
                  </a:ext>
                </a:extLst>
              </p:cNvPr>
              <p:cNvSpPr txBox="1">
                <a:spLocks noRot="1" noChangeAspect="1" noMove="1" noResize="1" noEditPoints="1" noAdjustHandles="1" noChangeArrowheads="1" noChangeShapeType="1" noTextEdit="1"/>
              </p:cNvSpPr>
              <p:nvPr/>
            </p:nvSpPr>
            <p:spPr>
              <a:xfrm>
                <a:off x="553233" y="1091189"/>
                <a:ext cx="11085533" cy="5272725"/>
              </a:xfrm>
              <a:prstGeom prst="rect">
                <a:avLst/>
              </a:prstGeom>
              <a:blipFill>
                <a:blip r:embed="rId2"/>
                <a:stretch>
                  <a:fillRect t="-1040" b="-2312"/>
                </a:stretch>
              </a:blipFill>
            </p:spPr>
            <p:txBody>
              <a:bodyPr/>
              <a:lstStyle/>
              <a:p>
                <a:r>
                  <a:rPr lang="de-DE">
                    <a:noFill/>
                  </a:rPr>
                  <a:t> </a:t>
                </a:r>
              </a:p>
            </p:txBody>
          </p:sp>
        </mc:Fallback>
      </mc:AlternateContent>
      <p:sp>
        <p:nvSpPr>
          <p:cNvPr id="6" name="Foliennummernplatzhalter 4">
            <a:extLst>
              <a:ext uri="{FF2B5EF4-FFF2-40B4-BE49-F238E27FC236}">
                <a16:creationId xmlns:a16="http://schemas.microsoft.com/office/drawing/2014/main" id="{37CD3B95-6CA1-11F3-748D-763AC1C0FE49}"/>
              </a:ext>
            </a:extLst>
          </p:cNvPr>
          <p:cNvSpPr>
            <a:spLocks noGrp="1"/>
          </p:cNvSpPr>
          <p:nvPr>
            <p:ph type="sldNum" sz="quarter" idx="12"/>
          </p:nvPr>
        </p:nvSpPr>
        <p:spPr>
          <a:xfrm>
            <a:off x="11111948" y="6363914"/>
            <a:ext cx="1060238"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968B44E8-8729-9C12-73CD-64A3BFA77BC2}"/>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E2256472-4474-EBC6-3580-8177957355FF}"/>
              </a:ext>
            </a:extLst>
          </p:cNvPr>
          <p:cNvSpPr>
            <a:spLocks noGrp="1"/>
          </p:cNvSpPr>
          <p:nvPr>
            <p:ph type="title"/>
          </p:nvPr>
        </p:nvSpPr>
        <p:spPr>
          <a:xfrm>
            <a:off x="838200" y="143183"/>
            <a:ext cx="10515600" cy="859993"/>
          </a:xfrm>
        </p:spPr>
        <p:txBody>
          <a:bodyPr/>
          <a:lstStyle/>
          <a:p>
            <a:pPr algn="ctr"/>
            <a:r>
              <a:rPr lang="de-DE" sz="4000" b="1" dirty="0">
                <a:latin typeface="Arial" panose="020B0604020202020204" pitchFamily="34" charset="0"/>
                <a:cs typeface="Arial" panose="020B0604020202020204" pitchFamily="34" charset="0"/>
              </a:rPr>
              <a:t>Compton-Streuung   -   Wechselwirkung</a:t>
            </a:r>
          </a:p>
        </p:txBody>
      </p:sp>
      <p:pic>
        <p:nvPicPr>
          <p:cNvPr id="5" name="Grafik 4">
            <a:extLst>
              <a:ext uri="{FF2B5EF4-FFF2-40B4-BE49-F238E27FC236}">
                <a16:creationId xmlns:a16="http://schemas.microsoft.com/office/drawing/2014/main" id="{D5DCFD97-42AB-3387-D96C-53E2AF4A431B}"/>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3599938" y="3502152"/>
            <a:ext cx="4784943" cy="1210428"/>
          </a:xfrm>
          <a:prstGeom prst="rect">
            <a:avLst/>
          </a:prstGeom>
        </p:spPr>
      </p:pic>
    </p:spTree>
    <p:extLst>
      <p:ext uri="{BB962C8B-B14F-4D97-AF65-F5344CB8AC3E}">
        <p14:creationId xmlns:p14="http://schemas.microsoft.com/office/powerpoint/2010/main" val="24090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2C748-DD91-C7BA-6DB2-FBEC9852FF0A}"/>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E625E3B6-B6ED-9F0A-C432-9B2852EF8135}"/>
              </a:ext>
            </a:extLst>
          </p:cNvPr>
          <p:cNvSpPr>
            <a:spLocks noGrp="1"/>
          </p:cNvSpPr>
          <p:nvPr>
            <p:ph idx="1"/>
          </p:nvPr>
        </p:nvSpPr>
        <p:spPr>
          <a:xfrm>
            <a:off x="756593" y="1311997"/>
            <a:ext cx="10678813" cy="4657980"/>
          </a:xfrm>
        </p:spPr>
        <p:txBody>
          <a:bodyPr>
            <a:normAutofit/>
          </a:bodyPr>
          <a:lstStyle/>
          <a:p>
            <a:pPr marL="0" indent="0">
              <a:buNone/>
            </a:pPr>
            <a:endParaRPr lang="de-DE" sz="9600" dirty="0"/>
          </a:p>
          <a:p>
            <a:endParaRPr lang="de-DE" sz="9600" dirty="0"/>
          </a:p>
          <a:p>
            <a:pPr marL="0" indent="0">
              <a:buNone/>
            </a:pPr>
            <a:r>
              <a:rPr lang="de-DE" sz="9600" dirty="0"/>
              <a:t>   </a:t>
            </a:r>
          </a:p>
          <a:p>
            <a:pPr marL="0" indent="0">
              <a:buNone/>
            </a:pPr>
            <a:endParaRPr lang="de-DE" dirty="0"/>
          </a:p>
        </p:txBody>
      </p:sp>
      <p:sp>
        <p:nvSpPr>
          <p:cNvPr id="6" name="Foliennummernplatzhalter 4">
            <a:extLst>
              <a:ext uri="{FF2B5EF4-FFF2-40B4-BE49-F238E27FC236}">
                <a16:creationId xmlns:a16="http://schemas.microsoft.com/office/drawing/2014/main" id="{BBE11814-60E7-3A30-E808-39A5D536F6C7}"/>
              </a:ext>
            </a:extLst>
          </p:cNvPr>
          <p:cNvSpPr>
            <a:spLocks noGrp="1"/>
          </p:cNvSpPr>
          <p:nvPr>
            <p:ph type="sldNum" sz="quarter" idx="12"/>
          </p:nvPr>
        </p:nvSpPr>
        <p:spPr>
          <a:xfrm>
            <a:off x="11039061" y="6363914"/>
            <a:ext cx="1133125"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16F2526A-9969-999B-D489-A1670A9C351A}"/>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9B52ADE6-BFC1-3129-BAE5-9BF1E4D8C670}"/>
              </a:ext>
            </a:extLst>
          </p:cNvPr>
          <p:cNvSpPr>
            <a:spLocks noGrp="1"/>
          </p:cNvSpPr>
          <p:nvPr>
            <p:ph type="title"/>
          </p:nvPr>
        </p:nvSpPr>
        <p:spPr>
          <a:xfrm>
            <a:off x="838200" y="143183"/>
            <a:ext cx="10515600" cy="859993"/>
          </a:xfrm>
        </p:spPr>
        <p:txBody>
          <a:bodyPr/>
          <a:lstStyle/>
          <a:p>
            <a:pPr algn="ctr"/>
            <a:r>
              <a:rPr lang="de-DE" sz="4000" b="1" dirty="0">
                <a:latin typeface="Arial" panose="020B0604020202020204" pitchFamily="34" charset="0"/>
                <a:cs typeface="Arial" panose="020B0604020202020204" pitchFamily="34" charset="0"/>
              </a:rPr>
              <a:t>Compton-Streuung   -   Wechselwirkung</a:t>
            </a:r>
          </a:p>
        </p:txBody>
      </p:sp>
      <mc:AlternateContent xmlns:mc="http://schemas.openxmlformats.org/markup-compatibility/2006">
        <mc:Choice xmlns:a14="http://schemas.microsoft.com/office/drawing/2010/main" Requires="a14">
          <p:sp>
            <p:nvSpPr>
              <p:cNvPr id="9" name="Textfeld 8">
                <a:extLst>
                  <a:ext uri="{FF2B5EF4-FFF2-40B4-BE49-F238E27FC236}">
                    <a16:creationId xmlns:a16="http://schemas.microsoft.com/office/drawing/2014/main" id="{F6F94BB0-ADC0-B574-4E71-6ECBB6E6DB58}"/>
                  </a:ext>
                </a:extLst>
              </p:cNvPr>
              <p:cNvSpPr txBox="1"/>
              <p:nvPr/>
            </p:nvSpPr>
            <p:spPr>
              <a:xfrm>
                <a:off x="435278" y="1417577"/>
                <a:ext cx="11321442" cy="45524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Nach der Durchquerung von 14 </a:t>
                </a:r>
                <a:r>
                  <a:rPr kumimoji="0" lang="de-DE" sz="2800" b="1" i="0" u="none" strike="noStrike" kern="1200" cap="none" spc="0" normalizeH="0" baseline="0" noProof="0" dirty="0" err="1">
                    <a:ln>
                      <a:noFill/>
                    </a:ln>
                    <a:solidFill>
                      <a:prstClr val="black"/>
                    </a:solidFill>
                    <a:effectLst/>
                    <a:uLnTx/>
                    <a:uFillTx/>
                    <a:latin typeface="Calibri" panose="020F0502020204030204"/>
                    <a:ea typeface="+mn-ea"/>
                    <a:cs typeface="+mn-cs"/>
                  </a:rPr>
                  <a:t>Sas</a:t>
                </a: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 REH, </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was angeblich 14.000 Megaparsec oder 46 Milliarden von Lichtjahren entspricht,  </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bedarf er nur eines Treffers pro Photon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innerhalb von rund einer Milliarde Jahren,</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um die folgenden Effekte zu </a:t>
                </a:r>
                <a:r>
                  <a:rPr kumimoji="0" lang="de-DE" sz="2800" b="1" i="0" u="none" strike="noStrike" kern="1200" cap="none" spc="0" normalizeH="0" baseline="0" noProof="0" dirty="0" err="1">
                    <a:ln>
                      <a:noFill/>
                    </a:ln>
                    <a:solidFill>
                      <a:prstClr val="black"/>
                    </a:solidFill>
                    <a:effectLst/>
                    <a:uLnTx/>
                    <a:uFillTx/>
                    <a:latin typeface="Calibri" panose="020F0502020204030204"/>
                    <a:ea typeface="+mn-ea"/>
                    <a:cs typeface="+mn-cs"/>
                  </a:rPr>
                  <a:t>erzeilen</a:t>
                </a: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Anfang Gammastrahlung = &lt; 1 </a:t>
                </a:r>
                <a:r>
                  <a:rPr kumimoji="0" lang="de-DE" sz="2800" b="1" i="0" u="none" strike="noStrike" kern="1200" cap="none" spc="0" normalizeH="0" baseline="0" noProof="0" dirty="0" err="1">
                    <a:ln>
                      <a:noFill/>
                    </a:ln>
                    <a:solidFill>
                      <a:prstClr val="black"/>
                    </a:solidFill>
                    <a:effectLst/>
                    <a:uLnTx/>
                    <a:uFillTx/>
                    <a:latin typeface="Calibri" panose="020F0502020204030204"/>
                    <a:ea typeface="+mn-ea"/>
                    <a:cs typeface="+mn-cs"/>
                  </a:rPr>
                  <a:t>pm</a:t>
                </a: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Picometer / </a:t>
                </a:r>
                <a14:m>
                  <m:oMath xmlns:m="http://schemas.openxmlformats.org/officeDocument/2006/math">
                    <m:sSup>
                      <m:sSupPr>
                        <m:ctrlP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𝟏𝟎</m:t>
                        </m:r>
                      </m:e>
                      <m:sup>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𝟔</m:t>
                        </m:r>
                      </m:sup>
                    </m:sSup>
                  </m:oMath>
                </a14:m>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eV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Nach </a:t>
                </a:r>
                <a14:m>
                  <m:oMath xmlns:m="http://schemas.openxmlformats.org/officeDocument/2006/math">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25 Treffer / Streuungen = </a:t>
                </a:r>
                <a14:m>
                  <m:oMath xmlns:m="http://schemas.openxmlformats.org/officeDocument/2006/math">
                    <m:r>
                      <a:rPr kumimoji="0" lang="de-DE" sz="28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 </m:t>
                    </m:r>
                  </m:oMath>
                </a14:m>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1 mm Mikrowelle / </a:t>
                </a:r>
                <a14:m>
                  <m:oMath xmlns:m="http://schemas.openxmlformats.org/officeDocument/2006/math">
                    <m:sSup>
                      <m:sSupPr>
                        <m:ctrlPr>
                          <a:rPr kumimoji="0" lang="de-DE" sz="2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de-DE" sz="2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𝟏𝟎</m:t>
                        </m:r>
                      </m:e>
                      <m:sup>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𝟒</m:t>
                        </m:r>
                      </m:sup>
                    </m:sSup>
                  </m:oMath>
                </a14:m>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eV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Nach </a:t>
                </a:r>
                <a14:m>
                  <m:oMath xmlns:m="http://schemas.openxmlformats.org/officeDocument/2006/math">
                    <m:r>
                      <a:rPr kumimoji="0" lang="de-DE" sz="28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50 Treffer / Streuungen = </a:t>
                </a:r>
                <a14:m>
                  <m:oMath xmlns:m="http://schemas.openxmlformats.org/officeDocument/2006/math">
                    <m:r>
                      <a:rPr kumimoji="0" lang="de-DE" sz="28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100 m Radiowelle / </a:t>
                </a:r>
                <a14:m>
                  <m:oMath xmlns:m="http://schemas.openxmlformats.org/officeDocument/2006/math">
                    <m:sSup>
                      <m:sSupPr>
                        <m:ctrlPr>
                          <a:rPr kumimoji="0" lang="de-DE" sz="2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de-DE" sz="2800" b="1"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𝟏𝟎</m:t>
                        </m:r>
                      </m:e>
                      <m:sup>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de-DE" sz="2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𝟖</m:t>
                        </m:r>
                      </m:sup>
                    </m:sSup>
                  </m:oMath>
                </a14:m>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eV</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8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mc:Choice>
        <mc:Fallback>
          <p:sp>
            <p:nvSpPr>
              <p:cNvPr id="9" name="Textfeld 8">
                <a:extLst>
                  <a:ext uri="{FF2B5EF4-FFF2-40B4-BE49-F238E27FC236}">
                    <a16:creationId xmlns:a16="http://schemas.microsoft.com/office/drawing/2014/main" id="{F6F94BB0-ADC0-B574-4E71-6ECBB6E6DB58}"/>
                  </a:ext>
                </a:extLst>
              </p:cNvPr>
              <p:cNvSpPr txBox="1">
                <a:spLocks noRot="1" noChangeAspect="1" noMove="1" noResize="1" noEditPoints="1" noAdjustHandles="1" noChangeArrowheads="1" noChangeShapeType="1" noTextEdit="1"/>
              </p:cNvSpPr>
              <p:nvPr/>
            </p:nvSpPr>
            <p:spPr>
              <a:xfrm>
                <a:off x="435278" y="1417577"/>
                <a:ext cx="11321442" cy="4552400"/>
              </a:xfrm>
              <a:prstGeom prst="rect">
                <a:avLst/>
              </a:prstGeom>
              <a:blipFill>
                <a:blip r:embed="rId2"/>
                <a:stretch>
                  <a:fillRect t="-1340" b="-402"/>
                </a:stretch>
              </a:blipFill>
            </p:spPr>
            <p:txBody>
              <a:bodyPr/>
              <a:lstStyle/>
              <a:p>
                <a:r>
                  <a:rPr lang="de-DE">
                    <a:noFill/>
                  </a:rPr>
                  <a:t> </a:t>
                </a:r>
              </a:p>
            </p:txBody>
          </p:sp>
        </mc:Fallback>
      </mc:AlternateContent>
      <p:grpSp>
        <p:nvGrpSpPr>
          <p:cNvPr id="2" name="Gruppieren 1">
            <a:extLst>
              <a:ext uri="{FF2B5EF4-FFF2-40B4-BE49-F238E27FC236}">
                <a16:creationId xmlns:a16="http://schemas.microsoft.com/office/drawing/2014/main" id="{976D755D-0616-EA01-78C3-151F0AF5F3D2}"/>
              </a:ext>
            </a:extLst>
          </p:cNvPr>
          <p:cNvGrpSpPr/>
          <p:nvPr/>
        </p:nvGrpSpPr>
        <p:grpSpPr>
          <a:xfrm rot="1181906">
            <a:off x="842088" y="2677040"/>
            <a:ext cx="2264765" cy="1896845"/>
            <a:chOff x="483670" y="2594836"/>
            <a:chExt cx="2264765" cy="1896845"/>
          </a:xfrm>
        </p:grpSpPr>
        <p:cxnSp>
          <p:nvCxnSpPr>
            <p:cNvPr id="4" name="Gerader Verbinder 3">
              <a:extLst>
                <a:ext uri="{FF2B5EF4-FFF2-40B4-BE49-F238E27FC236}">
                  <a16:creationId xmlns:a16="http://schemas.microsoft.com/office/drawing/2014/main" id="{7BA35464-1FB1-6FF3-913B-AA1E51B72825}"/>
                </a:ext>
              </a:extLst>
            </p:cNvPr>
            <p:cNvCxnSpPr>
              <a:cxnSpLocks/>
            </p:cNvCxnSpPr>
            <p:nvPr/>
          </p:nvCxnSpPr>
          <p:spPr>
            <a:xfrm rot="21914">
              <a:off x="1093755" y="3512553"/>
              <a:ext cx="538561" cy="12356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5" name="Gruppieren 4">
              <a:extLst>
                <a:ext uri="{FF2B5EF4-FFF2-40B4-BE49-F238E27FC236}">
                  <a16:creationId xmlns:a16="http://schemas.microsoft.com/office/drawing/2014/main" id="{D0A98985-A19E-A010-B10B-E80F794F68C0}"/>
                </a:ext>
              </a:extLst>
            </p:cNvPr>
            <p:cNvGrpSpPr/>
            <p:nvPr/>
          </p:nvGrpSpPr>
          <p:grpSpPr>
            <a:xfrm>
              <a:off x="483670" y="2594836"/>
              <a:ext cx="2264765" cy="1896845"/>
              <a:chOff x="452778" y="3039679"/>
              <a:chExt cx="2264765" cy="1896845"/>
            </a:xfrm>
          </p:grpSpPr>
          <p:cxnSp>
            <p:nvCxnSpPr>
              <p:cNvPr id="10" name="Gerader Verbinder 9">
                <a:extLst>
                  <a:ext uri="{FF2B5EF4-FFF2-40B4-BE49-F238E27FC236}">
                    <a16:creationId xmlns:a16="http://schemas.microsoft.com/office/drawing/2014/main" id="{BFB93F91-9E8D-EEE5-1C2B-B836E57205F9}"/>
                  </a:ext>
                </a:extLst>
              </p:cNvPr>
              <p:cNvCxnSpPr>
                <a:cxnSpLocks/>
              </p:cNvCxnSpPr>
              <p:nvPr/>
            </p:nvCxnSpPr>
            <p:spPr>
              <a:xfrm rot="21914" flipV="1">
                <a:off x="452778" y="3946826"/>
                <a:ext cx="580767" cy="123568"/>
              </a:xfrm>
              <a:prstGeom prst="line">
                <a:avLst/>
              </a:prstGeom>
              <a:ln w="104775"/>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299A682D-9E22-EC3D-C252-D7C2ACB0F84D}"/>
                  </a:ext>
                </a:extLst>
              </p:cNvPr>
              <p:cNvCxnSpPr>
                <a:cxnSpLocks/>
              </p:cNvCxnSpPr>
              <p:nvPr/>
            </p:nvCxnSpPr>
            <p:spPr>
              <a:xfrm rot="21914" flipV="1">
                <a:off x="1508712" y="3959152"/>
                <a:ext cx="580767" cy="1235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2E59DA6D-697E-897D-68A4-052B3396B1BF}"/>
                  </a:ext>
                </a:extLst>
              </p:cNvPr>
              <p:cNvCxnSpPr>
                <a:cxnSpLocks/>
              </p:cNvCxnSpPr>
              <p:nvPr/>
            </p:nvCxnSpPr>
            <p:spPr>
              <a:xfrm rot="21914">
                <a:off x="2089441" y="3963005"/>
                <a:ext cx="628102" cy="1317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Stern: 5 Zacken 12">
                <a:extLst>
                  <a:ext uri="{FF2B5EF4-FFF2-40B4-BE49-F238E27FC236}">
                    <a16:creationId xmlns:a16="http://schemas.microsoft.com/office/drawing/2014/main" id="{6BB8E596-7931-3B52-AC73-9E52AD70079A}"/>
                  </a:ext>
                </a:extLst>
              </p:cNvPr>
              <p:cNvSpPr/>
              <p:nvPr/>
            </p:nvSpPr>
            <p:spPr>
              <a:xfrm>
                <a:off x="919269" y="3791843"/>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tern: 5 Zacken 13">
                <a:extLst>
                  <a:ext uri="{FF2B5EF4-FFF2-40B4-BE49-F238E27FC236}">
                    <a16:creationId xmlns:a16="http://schemas.microsoft.com/office/drawing/2014/main" id="{0BD3CCF2-82C1-BDD7-4EE3-84EF06579F60}"/>
                  </a:ext>
                </a:extLst>
              </p:cNvPr>
              <p:cNvSpPr/>
              <p:nvPr/>
            </p:nvSpPr>
            <p:spPr>
              <a:xfrm>
                <a:off x="1453694" y="3928962"/>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Stern: 5 Zacken 14">
                <a:extLst>
                  <a:ext uri="{FF2B5EF4-FFF2-40B4-BE49-F238E27FC236}">
                    <a16:creationId xmlns:a16="http://schemas.microsoft.com/office/drawing/2014/main" id="{C9619B6B-C455-BA34-9C3D-75A75E130BB5}"/>
                  </a:ext>
                </a:extLst>
              </p:cNvPr>
              <p:cNvSpPr/>
              <p:nvPr/>
            </p:nvSpPr>
            <p:spPr>
              <a:xfrm>
                <a:off x="1994574" y="3818321"/>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6" name="Gerade Verbindung mit Pfeil 15">
                <a:extLst>
                  <a:ext uri="{FF2B5EF4-FFF2-40B4-BE49-F238E27FC236}">
                    <a16:creationId xmlns:a16="http://schemas.microsoft.com/office/drawing/2014/main" id="{0277E565-D5CD-8983-79F9-EDC3C3031C4D}"/>
                  </a:ext>
                </a:extLst>
              </p:cNvPr>
              <p:cNvCxnSpPr/>
              <p:nvPr/>
            </p:nvCxnSpPr>
            <p:spPr>
              <a:xfrm flipH="1">
                <a:off x="1093573" y="3045941"/>
                <a:ext cx="360121" cy="745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D0DB048B-9F5C-B0E8-A8B4-49C74DD116CC}"/>
                  </a:ext>
                </a:extLst>
              </p:cNvPr>
              <p:cNvCxnSpPr>
                <a:cxnSpLocks/>
              </p:cNvCxnSpPr>
              <p:nvPr/>
            </p:nvCxnSpPr>
            <p:spPr>
              <a:xfrm flipV="1">
                <a:off x="1093573" y="4192166"/>
                <a:ext cx="449502" cy="744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952DA13F-F505-D5B8-3D4C-37AC2F30739C}"/>
                  </a:ext>
                </a:extLst>
              </p:cNvPr>
              <p:cNvCxnSpPr>
                <a:cxnSpLocks/>
              </p:cNvCxnSpPr>
              <p:nvPr/>
            </p:nvCxnSpPr>
            <p:spPr>
              <a:xfrm>
                <a:off x="1709067" y="3039679"/>
                <a:ext cx="329798" cy="830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33A8EA3E-7CD7-7024-0914-760A60FE581C}"/>
                  </a:ext>
                </a:extLst>
              </p:cNvPr>
              <p:cNvCxnSpPr/>
              <p:nvPr/>
            </p:nvCxnSpPr>
            <p:spPr>
              <a:xfrm>
                <a:off x="1033933"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F6CDB9FB-C40C-FF8B-BB79-E7528F564B88}"/>
                  </a:ext>
                </a:extLst>
              </p:cNvPr>
              <p:cNvCxnSpPr>
                <a:cxnSpLocks/>
              </p:cNvCxnSpPr>
              <p:nvPr/>
            </p:nvCxnSpPr>
            <p:spPr>
              <a:xfrm flipH="1" flipV="1">
                <a:off x="1490576" y="3632886"/>
                <a:ext cx="94509" cy="227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E60F603D-13D0-540B-0E31-CABBA13B8404}"/>
                  </a:ext>
                </a:extLst>
              </p:cNvPr>
              <p:cNvCxnSpPr/>
              <p:nvPr/>
            </p:nvCxnSpPr>
            <p:spPr>
              <a:xfrm>
                <a:off x="2136237"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22" name="Gruppieren 21">
            <a:extLst>
              <a:ext uri="{FF2B5EF4-FFF2-40B4-BE49-F238E27FC236}">
                <a16:creationId xmlns:a16="http://schemas.microsoft.com/office/drawing/2014/main" id="{381383EE-A4C7-3CE0-C0DD-E5F219DD2690}"/>
              </a:ext>
            </a:extLst>
          </p:cNvPr>
          <p:cNvGrpSpPr/>
          <p:nvPr/>
        </p:nvGrpSpPr>
        <p:grpSpPr>
          <a:xfrm rot="13178069">
            <a:off x="9262855" y="2430670"/>
            <a:ext cx="2264765" cy="1976706"/>
            <a:chOff x="483670" y="2594836"/>
            <a:chExt cx="2264765" cy="1896845"/>
          </a:xfrm>
        </p:grpSpPr>
        <p:cxnSp>
          <p:nvCxnSpPr>
            <p:cNvPr id="23" name="Gerader Verbinder 22">
              <a:extLst>
                <a:ext uri="{FF2B5EF4-FFF2-40B4-BE49-F238E27FC236}">
                  <a16:creationId xmlns:a16="http://schemas.microsoft.com/office/drawing/2014/main" id="{730BCEDE-2AD5-084F-EFB2-4CD473C573E6}"/>
                </a:ext>
              </a:extLst>
            </p:cNvPr>
            <p:cNvCxnSpPr>
              <a:cxnSpLocks/>
            </p:cNvCxnSpPr>
            <p:nvPr/>
          </p:nvCxnSpPr>
          <p:spPr>
            <a:xfrm rot="21914">
              <a:off x="1093755" y="3512553"/>
              <a:ext cx="538561" cy="12356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4" name="Gruppieren 23">
              <a:extLst>
                <a:ext uri="{FF2B5EF4-FFF2-40B4-BE49-F238E27FC236}">
                  <a16:creationId xmlns:a16="http://schemas.microsoft.com/office/drawing/2014/main" id="{1D14832E-D3B6-2170-D658-5262C59D1BAB}"/>
                </a:ext>
              </a:extLst>
            </p:cNvPr>
            <p:cNvGrpSpPr/>
            <p:nvPr/>
          </p:nvGrpSpPr>
          <p:grpSpPr>
            <a:xfrm>
              <a:off x="483670" y="2594836"/>
              <a:ext cx="2264765" cy="1896845"/>
              <a:chOff x="452778" y="3039679"/>
              <a:chExt cx="2264765" cy="1896845"/>
            </a:xfrm>
          </p:grpSpPr>
          <p:cxnSp>
            <p:nvCxnSpPr>
              <p:cNvPr id="25" name="Gerader Verbinder 24">
                <a:extLst>
                  <a:ext uri="{FF2B5EF4-FFF2-40B4-BE49-F238E27FC236}">
                    <a16:creationId xmlns:a16="http://schemas.microsoft.com/office/drawing/2014/main" id="{AB0BC52A-4F75-A710-5471-FC8F2DDA7780}"/>
                  </a:ext>
                </a:extLst>
              </p:cNvPr>
              <p:cNvCxnSpPr>
                <a:cxnSpLocks/>
              </p:cNvCxnSpPr>
              <p:nvPr/>
            </p:nvCxnSpPr>
            <p:spPr>
              <a:xfrm rot="21914" flipV="1">
                <a:off x="452778" y="3946826"/>
                <a:ext cx="580767" cy="123568"/>
              </a:xfrm>
              <a:prstGeom prst="line">
                <a:avLst/>
              </a:prstGeom>
              <a:ln w="104775"/>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5E0E3CB3-BF20-0666-AC54-37D7175D29F4}"/>
                  </a:ext>
                </a:extLst>
              </p:cNvPr>
              <p:cNvCxnSpPr>
                <a:cxnSpLocks/>
              </p:cNvCxnSpPr>
              <p:nvPr/>
            </p:nvCxnSpPr>
            <p:spPr>
              <a:xfrm rot="21914" flipV="1">
                <a:off x="1508712" y="3959152"/>
                <a:ext cx="580767" cy="1235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160ADF1F-2829-913C-8D72-27473023689E}"/>
                  </a:ext>
                </a:extLst>
              </p:cNvPr>
              <p:cNvCxnSpPr>
                <a:cxnSpLocks/>
              </p:cNvCxnSpPr>
              <p:nvPr/>
            </p:nvCxnSpPr>
            <p:spPr>
              <a:xfrm rot="21914">
                <a:off x="2089441" y="3963005"/>
                <a:ext cx="628102" cy="1317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Stern: 5 Zacken 27">
                <a:extLst>
                  <a:ext uri="{FF2B5EF4-FFF2-40B4-BE49-F238E27FC236}">
                    <a16:creationId xmlns:a16="http://schemas.microsoft.com/office/drawing/2014/main" id="{14F43DE7-283B-6DB3-9E97-1D6B32454F81}"/>
                  </a:ext>
                </a:extLst>
              </p:cNvPr>
              <p:cNvSpPr/>
              <p:nvPr/>
            </p:nvSpPr>
            <p:spPr>
              <a:xfrm>
                <a:off x="919269" y="3791843"/>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Stern: 5 Zacken 28">
                <a:extLst>
                  <a:ext uri="{FF2B5EF4-FFF2-40B4-BE49-F238E27FC236}">
                    <a16:creationId xmlns:a16="http://schemas.microsoft.com/office/drawing/2014/main" id="{80F5C765-18BE-C381-04B3-9A0EEAD6FCE4}"/>
                  </a:ext>
                </a:extLst>
              </p:cNvPr>
              <p:cNvSpPr/>
              <p:nvPr/>
            </p:nvSpPr>
            <p:spPr>
              <a:xfrm>
                <a:off x="1453694" y="3928962"/>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Stern: 5 Zacken 29">
                <a:extLst>
                  <a:ext uri="{FF2B5EF4-FFF2-40B4-BE49-F238E27FC236}">
                    <a16:creationId xmlns:a16="http://schemas.microsoft.com/office/drawing/2014/main" id="{8F480EEE-55ED-D498-A078-3478E839A05C}"/>
                  </a:ext>
                </a:extLst>
              </p:cNvPr>
              <p:cNvSpPr/>
              <p:nvPr/>
            </p:nvSpPr>
            <p:spPr>
              <a:xfrm>
                <a:off x="1994574" y="3818321"/>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1" name="Gerade Verbindung mit Pfeil 30">
                <a:extLst>
                  <a:ext uri="{FF2B5EF4-FFF2-40B4-BE49-F238E27FC236}">
                    <a16:creationId xmlns:a16="http://schemas.microsoft.com/office/drawing/2014/main" id="{7C22B77B-042C-7031-64DC-63B7A9AF3444}"/>
                  </a:ext>
                </a:extLst>
              </p:cNvPr>
              <p:cNvCxnSpPr/>
              <p:nvPr/>
            </p:nvCxnSpPr>
            <p:spPr>
              <a:xfrm flipH="1">
                <a:off x="1093573" y="3045941"/>
                <a:ext cx="360121" cy="745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a16="http://schemas.microsoft.com/office/drawing/2014/main" id="{3C34E938-7991-EF01-C424-4898F1B53BDE}"/>
                  </a:ext>
                </a:extLst>
              </p:cNvPr>
              <p:cNvCxnSpPr>
                <a:cxnSpLocks/>
              </p:cNvCxnSpPr>
              <p:nvPr/>
            </p:nvCxnSpPr>
            <p:spPr>
              <a:xfrm flipV="1">
                <a:off x="1093573" y="4192166"/>
                <a:ext cx="449502" cy="744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B1F4145E-B2D2-0AD1-E7E5-2FEBE72090EE}"/>
                  </a:ext>
                </a:extLst>
              </p:cNvPr>
              <p:cNvCxnSpPr>
                <a:cxnSpLocks/>
              </p:cNvCxnSpPr>
              <p:nvPr/>
            </p:nvCxnSpPr>
            <p:spPr>
              <a:xfrm>
                <a:off x="1709067" y="3039679"/>
                <a:ext cx="329798" cy="830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Gerade Verbindung mit Pfeil 33">
                <a:extLst>
                  <a:ext uri="{FF2B5EF4-FFF2-40B4-BE49-F238E27FC236}">
                    <a16:creationId xmlns:a16="http://schemas.microsoft.com/office/drawing/2014/main" id="{98563C26-FA3D-5081-5ADF-92213204AB89}"/>
                  </a:ext>
                </a:extLst>
              </p:cNvPr>
              <p:cNvCxnSpPr/>
              <p:nvPr/>
            </p:nvCxnSpPr>
            <p:spPr>
              <a:xfrm>
                <a:off x="1033933"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a16="http://schemas.microsoft.com/office/drawing/2014/main" id="{ED5EE0AF-C095-EA29-1676-1629A0F0ADB8}"/>
                  </a:ext>
                </a:extLst>
              </p:cNvPr>
              <p:cNvCxnSpPr>
                <a:cxnSpLocks/>
              </p:cNvCxnSpPr>
              <p:nvPr/>
            </p:nvCxnSpPr>
            <p:spPr>
              <a:xfrm flipH="1" flipV="1">
                <a:off x="1490576" y="3632886"/>
                <a:ext cx="94509" cy="227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Gerade Verbindung mit Pfeil 35">
                <a:extLst>
                  <a:ext uri="{FF2B5EF4-FFF2-40B4-BE49-F238E27FC236}">
                    <a16:creationId xmlns:a16="http://schemas.microsoft.com/office/drawing/2014/main" id="{A83974D4-1539-02F2-C48B-019A63C4BDF7}"/>
                  </a:ext>
                </a:extLst>
              </p:cNvPr>
              <p:cNvCxnSpPr/>
              <p:nvPr/>
            </p:nvCxnSpPr>
            <p:spPr>
              <a:xfrm>
                <a:off x="2136237"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36458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AA9C0-BB87-F442-5E44-83433D12CC52}"/>
            </a:ext>
          </a:extLst>
        </p:cNvPr>
        <p:cNvGrpSpPr/>
        <p:nvPr/>
      </p:nvGrpSpPr>
      <p:grpSpPr>
        <a:xfrm>
          <a:off x="0" y="0"/>
          <a:ext cx="0" cy="0"/>
          <a:chOff x="0" y="0"/>
          <a:chExt cx="0" cy="0"/>
        </a:xfrm>
      </p:grpSpPr>
      <p:sp>
        <p:nvSpPr>
          <p:cNvPr id="6" name="Foliennummernplatzhalter 4">
            <a:extLst>
              <a:ext uri="{FF2B5EF4-FFF2-40B4-BE49-F238E27FC236}">
                <a16:creationId xmlns:a16="http://schemas.microsoft.com/office/drawing/2014/main" id="{4706460F-EDF0-1EE1-E3A9-9073FFDF5397}"/>
              </a:ext>
            </a:extLst>
          </p:cNvPr>
          <p:cNvSpPr>
            <a:spLocks noGrp="1"/>
          </p:cNvSpPr>
          <p:nvPr>
            <p:ph type="sldNum" sz="quarter" idx="12"/>
          </p:nvPr>
        </p:nvSpPr>
        <p:spPr>
          <a:xfrm>
            <a:off x="11045687" y="6363914"/>
            <a:ext cx="1126499"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77A5EB85-4933-FAAD-4D42-4DB1F72A90FE}"/>
              </a:ext>
            </a:extLst>
          </p:cNvPr>
          <p:cNvSpPr>
            <a:spLocks noGrp="1"/>
          </p:cNvSpPr>
          <p:nvPr>
            <p:ph type="ftr" sz="quarter" idx="11"/>
          </p:nvPr>
        </p:nvSpPr>
        <p:spPr>
          <a:xfrm>
            <a:off x="3204876" y="6475269"/>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3B50132F-6BB6-4FE4-D5F5-FB86900552C5}"/>
              </a:ext>
            </a:extLst>
          </p:cNvPr>
          <p:cNvSpPr>
            <a:spLocks noGrp="1"/>
          </p:cNvSpPr>
          <p:nvPr>
            <p:ph type="title"/>
          </p:nvPr>
        </p:nvSpPr>
        <p:spPr>
          <a:xfrm>
            <a:off x="838200" y="143183"/>
            <a:ext cx="10515600" cy="859993"/>
          </a:xfrm>
        </p:spPr>
        <p:txBody>
          <a:bodyPr/>
          <a:lstStyle/>
          <a:p>
            <a:pPr algn="ctr"/>
            <a:r>
              <a:rPr lang="de-DE" sz="4000" b="1" dirty="0">
                <a:latin typeface="Arial" panose="020B0604020202020204" pitchFamily="34" charset="0"/>
                <a:cs typeface="Arial" panose="020B0604020202020204" pitchFamily="34" charset="0"/>
              </a:rPr>
              <a:t>Das passiert so gut wie nie !</a:t>
            </a:r>
          </a:p>
        </p:txBody>
      </p:sp>
      <p:pic>
        <p:nvPicPr>
          <p:cNvPr id="5" name="Grafik 4">
            <a:extLst>
              <a:ext uri="{FF2B5EF4-FFF2-40B4-BE49-F238E27FC236}">
                <a16:creationId xmlns:a16="http://schemas.microsoft.com/office/drawing/2014/main" id="{C91A7FD7-801D-3E92-AF8C-35F66632E03D}"/>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3237281" y="4887768"/>
            <a:ext cx="5925931" cy="1499059"/>
          </a:xfrm>
          <a:prstGeom prst="rect">
            <a:avLst/>
          </a:prstGeom>
        </p:spPr>
      </p:pic>
      <p:sp>
        <p:nvSpPr>
          <p:cNvPr id="9" name="Textfeld 8">
            <a:extLst>
              <a:ext uri="{FF2B5EF4-FFF2-40B4-BE49-F238E27FC236}">
                <a16:creationId xmlns:a16="http://schemas.microsoft.com/office/drawing/2014/main" id="{37400924-226F-6C60-9F98-DB37A7B0FFA6}"/>
              </a:ext>
            </a:extLst>
          </p:cNvPr>
          <p:cNvSpPr txBox="1"/>
          <p:nvPr/>
        </p:nvSpPr>
        <p:spPr>
          <a:xfrm>
            <a:off x="553231" y="986920"/>
            <a:ext cx="11321442" cy="39703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Bei nur ca. einem Zusammenstoß innerhalb einer Milliarde Jahre </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ist es kein Wunder, dass man zu der Aussage gelangt,</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„Das passiert so gut wie nie!“</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lang="de-DE" sz="2800" b="1" dirty="0">
                <a:solidFill>
                  <a:prstClr val="black"/>
                </a:solidFill>
                <a:latin typeface="Calibri" panose="020F0502020204030204"/>
              </a:rPr>
              <a:t>Mit nur e</a:t>
            </a:r>
            <a:r>
              <a:rPr kumimoji="0" lang="de-DE" sz="2800" b="1" i="0" u="none" strike="noStrike" kern="1200" cap="none" spc="0" normalizeH="0" baseline="0" noProof="0" dirty="0" err="1">
                <a:ln>
                  <a:noFill/>
                </a:ln>
                <a:solidFill>
                  <a:prstClr val="black"/>
                </a:solidFill>
                <a:effectLst/>
                <a:uLnTx/>
                <a:uFillTx/>
                <a:latin typeface="Calibri" panose="020F0502020204030204"/>
                <a:ea typeface="+mn-ea"/>
                <a:cs typeface="+mn-cs"/>
              </a:rPr>
              <a:t>inmal</a:t>
            </a: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2800" b="1" i="0" u="none" strike="noStrike" kern="1200" cap="none" spc="0" normalizeH="0" baseline="0" noProof="0" dirty="0" err="1">
                <a:ln>
                  <a:noFill/>
                </a:ln>
                <a:solidFill>
                  <a:prstClr val="black"/>
                </a:solidFill>
                <a:effectLst/>
                <a:uLnTx/>
                <a:uFillTx/>
                <a:latin typeface="Calibri" panose="020F0502020204030204"/>
                <a:ea typeface="+mn-ea"/>
                <a:cs typeface="+mn-cs"/>
              </a:rPr>
              <a:t>innerhal</a:t>
            </a:r>
            <a:r>
              <a:rPr lang="de-DE" sz="2800" b="1" dirty="0">
                <a:solidFill>
                  <a:prstClr val="black"/>
                </a:solidFill>
                <a:latin typeface="Calibri" panose="020F0502020204030204"/>
              </a:rPr>
              <a:t>b einer Milliarde an </a:t>
            </a: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Jahren </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passiert das je einzelnem Photon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weit seltener, als die Menschheit überhaupt alt ist.</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Aber dennoch passiert es häufig genug, um Gammastrahlung </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aus dem Entfernungsbereich der Hintergrundstrahlung</a:t>
            </a:r>
            <a:b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zu diffusen Radiowellen werden zu lassen</a:t>
            </a:r>
          </a:p>
        </p:txBody>
      </p:sp>
      <p:grpSp>
        <p:nvGrpSpPr>
          <p:cNvPr id="2" name="Gruppieren 1">
            <a:extLst>
              <a:ext uri="{FF2B5EF4-FFF2-40B4-BE49-F238E27FC236}">
                <a16:creationId xmlns:a16="http://schemas.microsoft.com/office/drawing/2014/main" id="{BC2C30B0-852E-FE1F-B060-8C5C21A7183C}"/>
              </a:ext>
            </a:extLst>
          </p:cNvPr>
          <p:cNvGrpSpPr/>
          <p:nvPr/>
        </p:nvGrpSpPr>
        <p:grpSpPr>
          <a:xfrm>
            <a:off x="440256" y="4385500"/>
            <a:ext cx="2264765" cy="1896845"/>
            <a:chOff x="483670" y="2594836"/>
            <a:chExt cx="2264765" cy="1896845"/>
          </a:xfrm>
        </p:grpSpPr>
        <p:cxnSp>
          <p:nvCxnSpPr>
            <p:cNvPr id="3" name="Gerader Verbinder 2">
              <a:extLst>
                <a:ext uri="{FF2B5EF4-FFF2-40B4-BE49-F238E27FC236}">
                  <a16:creationId xmlns:a16="http://schemas.microsoft.com/office/drawing/2014/main" id="{349E69C6-96B5-94D6-1B35-5762956D50BA}"/>
                </a:ext>
              </a:extLst>
            </p:cNvPr>
            <p:cNvCxnSpPr>
              <a:cxnSpLocks/>
            </p:cNvCxnSpPr>
            <p:nvPr/>
          </p:nvCxnSpPr>
          <p:spPr>
            <a:xfrm rot="21914">
              <a:off x="1093755" y="3512553"/>
              <a:ext cx="538561" cy="12356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4" name="Gruppieren 3">
              <a:extLst>
                <a:ext uri="{FF2B5EF4-FFF2-40B4-BE49-F238E27FC236}">
                  <a16:creationId xmlns:a16="http://schemas.microsoft.com/office/drawing/2014/main" id="{0D2B6C62-FD3C-56FD-FCF3-6FF2FDA2544E}"/>
                </a:ext>
              </a:extLst>
            </p:cNvPr>
            <p:cNvGrpSpPr/>
            <p:nvPr/>
          </p:nvGrpSpPr>
          <p:grpSpPr>
            <a:xfrm>
              <a:off x="483670" y="2594836"/>
              <a:ext cx="2264765" cy="1896845"/>
              <a:chOff x="452778" y="3039679"/>
              <a:chExt cx="2264765" cy="1896845"/>
            </a:xfrm>
          </p:grpSpPr>
          <p:cxnSp>
            <p:nvCxnSpPr>
              <p:cNvPr id="10" name="Gerader Verbinder 9">
                <a:extLst>
                  <a:ext uri="{FF2B5EF4-FFF2-40B4-BE49-F238E27FC236}">
                    <a16:creationId xmlns:a16="http://schemas.microsoft.com/office/drawing/2014/main" id="{E1148ACB-70EB-235C-BDA7-A7846639C1F4}"/>
                  </a:ext>
                </a:extLst>
              </p:cNvPr>
              <p:cNvCxnSpPr>
                <a:cxnSpLocks/>
              </p:cNvCxnSpPr>
              <p:nvPr/>
            </p:nvCxnSpPr>
            <p:spPr>
              <a:xfrm rot="21914" flipV="1">
                <a:off x="452778" y="3946826"/>
                <a:ext cx="580767" cy="123568"/>
              </a:xfrm>
              <a:prstGeom prst="line">
                <a:avLst/>
              </a:prstGeom>
              <a:ln w="104775"/>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4CF49C35-24C8-FA22-0D1B-81069DF45B5F}"/>
                  </a:ext>
                </a:extLst>
              </p:cNvPr>
              <p:cNvCxnSpPr>
                <a:cxnSpLocks/>
              </p:cNvCxnSpPr>
              <p:nvPr/>
            </p:nvCxnSpPr>
            <p:spPr>
              <a:xfrm rot="21914" flipV="1">
                <a:off x="1508712" y="3959152"/>
                <a:ext cx="580767" cy="1235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0DEE25A0-471A-CDE0-1F87-24F49597AE7F}"/>
                  </a:ext>
                </a:extLst>
              </p:cNvPr>
              <p:cNvCxnSpPr>
                <a:cxnSpLocks/>
              </p:cNvCxnSpPr>
              <p:nvPr/>
            </p:nvCxnSpPr>
            <p:spPr>
              <a:xfrm rot="21914">
                <a:off x="2089441" y="3963005"/>
                <a:ext cx="628102" cy="1317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Stern: 5 Zacken 12">
                <a:extLst>
                  <a:ext uri="{FF2B5EF4-FFF2-40B4-BE49-F238E27FC236}">
                    <a16:creationId xmlns:a16="http://schemas.microsoft.com/office/drawing/2014/main" id="{56CD21B5-CE00-0D78-F1F5-E3290C87E447}"/>
                  </a:ext>
                </a:extLst>
              </p:cNvPr>
              <p:cNvSpPr/>
              <p:nvPr/>
            </p:nvSpPr>
            <p:spPr>
              <a:xfrm>
                <a:off x="919269" y="3791843"/>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Stern: 5 Zacken 13">
                <a:extLst>
                  <a:ext uri="{FF2B5EF4-FFF2-40B4-BE49-F238E27FC236}">
                    <a16:creationId xmlns:a16="http://schemas.microsoft.com/office/drawing/2014/main" id="{4952BA00-4F7E-F3CB-CAB5-A65355926364}"/>
                  </a:ext>
                </a:extLst>
              </p:cNvPr>
              <p:cNvSpPr/>
              <p:nvPr/>
            </p:nvSpPr>
            <p:spPr>
              <a:xfrm>
                <a:off x="1453694" y="3928962"/>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Stern: 5 Zacken 14">
                <a:extLst>
                  <a:ext uri="{FF2B5EF4-FFF2-40B4-BE49-F238E27FC236}">
                    <a16:creationId xmlns:a16="http://schemas.microsoft.com/office/drawing/2014/main" id="{7C2C6FBF-8EBA-E77E-BC0D-DF271006B7E1}"/>
                  </a:ext>
                </a:extLst>
              </p:cNvPr>
              <p:cNvSpPr/>
              <p:nvPr/>
            </p:nvSpPr>
            <p:spPr>
              <a:xfrm>
                <a:off x="1994574" y="3818321"/>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6" name="Gerade Verbindung mit Pfeil 15">
                <a:extLst>
                  <a:ext uri="{FF2B5EF4-FFF2-40B4-BE49-F238E27FC236}">
                    <a16:creationId xmlns:a16="http://schemas.microsoft.com/office/drawing/2014/main" id="{36333484-FB51-E0E9-C82E-BBC54D8DF34B}"/>
                  </a:ext>
                </a:extLst>
              </p:cNvPr>
              <p:cNvCxnSpPr/>
              <p:nvPr/>
            </p:nvCxnSpPr>
            <p:spPr>
              <a:xfrm flipH="1">
                <a:off x="1093573" y="3045941"/>
                <a:ext cx="360121" cy="745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0ECCDDA2-1C3A-A30E-B41E-A2B87CB210F9}"/>
                  </a:ext>
                </a:extLst>
              </p:cNvPr>
              <p:cNvCxnSpPr>
                <a:cxnSpLocks/>
              </p:cNvCxnSpPr>
              <p:nvPr/>
            </p:nvCxnSpPr>
            <p:spPr>
              <a:xfrm flipV="1">
                <a:off x="1093573" y="4192166"/>
                <a:ext cx="449502" cy="744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D3832E2A-1B7F-AB78-3C03-96EFF56D3525}"/>
                  </a:ext>
                </a:extLst>
              </p:cNvPr>
              <p:cNvCxnSpPr>
                <a:cxnSpLocks/>
              </p:cNvCxnSpPr>
              <p:nvPr/>
            </p:nvCxnSpPr>
            <p:spPr>
              <a:xfrm>
                <a:off x="1709067" y="3039679"/>
                <a:ext cx="329798" cy="830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A56F5997-0D73-3222-2ACD-12FEB1D20CEB}"/>
                  </a:ext>
                </a:extLst>
              </p:cNvPr>
              <p:cNvCxnSpPr/>
              <p:nvPr/>
            </p:nvCxnSpPr>
            <p:spPr>
              <a:xfrm>
                <a:off x="1033933"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F8C52EEC-82C6-C308-1EEF-23AEF3315DB1}"/>
                  </a:ext>
                </a:extLst>
              </p:cNvPr>
              <p:cNvCxnSpPr>
                <a:cxnSpLocks/>
              </p:cNvCxnSpPr>
              <p:nvPr/>
            </p:nvCxnSpPr>
            <p:spPr>
              <a:xfrm flipH="1" flipV="1">
                <a:off x="1490576" y="3632886"/>
                <a:ext cx="94509" cy="227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220B29C7-99F6-8A52-5B4F-A164EEFC08DD}"/>
                  </a:ext>
                </a:extLst>
              </p:cNvPr>
              <p:cNvCxnSpPr/>
              <p:nvPr/>
            </p:nvCxnSpPr>
            <p:spPr>
              <a:xfrm>
                <a:off x="2136237"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22" name="Gruppieren 21">
            <a:extLst>
              <a:ext uri="{FF2B5EF4-FFF2-40B4-BE49-F238E27FC236}">
                <a16:creationId xmlns:a16="http://schemas.microsoft.com/office/drawing/2014/main" id="{1664C899-7CCC-D2F6-27C9-4C450641CDF3}"/>
              </a:ext>
            </a:extLst>
          </p:cNvPr>
          <p:cNvGrpSpPr/>
          <p:nvPr/>
        </p:nvGrpSpPr>
        <p:grpSpPr>
          <a:xfrm rot="9767900">
            <a:off x="9425486" y="4189241"/>
            <a:ext cx="2264765" cy="1896845"/>
            <a:chOff x="483670" y="2594836"/>
            <a:chExt cx="2264765" cy="1896845"/>
          </a:xfrm>
        </p:grpSpPr>
        <p:cxnSp>
          <p:nvCxnSpPr>
            <p:cNvPr id="23" name="Gerader Verbinder 22">
              <a:extLst>
                <a:ext uri="{FF2B5EF4-FFF2-40B4-BE49-F238E27FC236}">
                  <a16:creationId xmlns:a16="http://schemas.microsoft.com/office/drawing/2014/main" id="{AE7BFB3C-1D95-5376-3EB8-D5A3F860FECC}"/>
                </a:ext>
              </a:extLst>
            </p:cNvPr>
            <p:cNvCxnSpPr>
              <a:cxnSpLocks/>
            </p:cNvCxnSpPr>
            <p:nvPr/>
          </p:nvCxnSpPr>
          <p:spPr>
            <a:xfrm rot="21914">
              <a:off x="1093755" y="3512553"/>
              <a:ext cx="538561" cy="123568"/>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24" name="Gruppieren 23">
              <a:extLst>
                <a:ext uri="{FF2B5EF4-FFF2-40B4-BE49-F238E27FC236}">
                  <a16:creationId xmlns:a16="http://schemas.microsoft.com/office/drawing/2014/main" id="{41B89973-190A-F82F-DFCA-A2CDF323331C}"/>
                </a:ext>
              </a:extLst>
            </p:cNvPr>
            <p:cNvGrpSpPr/>
            <p:nvPr/>
          </p:nvGrpSpPr>
          <p:grpSpPr>
            <a:xfrm>
              <a:off x="483670" y="2594836"/>
              <a:ext cx="2264765" cy="1896845"/>
              <a:chOff x="452778" y="3039679"/>
              <a:chExt cx="2264765" cy="1896845"/>
            </a:xfrm>
          </p:grpSpPr>
          <p:cxnSp>
            <p:nvCxnSpPr>
              <p:cNvPr id="25" name="Gerader Verbinder 24">
                <a:extLst>
                  <a:ext uri="{FF2B5EF4-FFF2-40B4-BE49-F238E27FC236}">
                    <a16:creationId xmlns:a16="http://schemas.microsoft.com/office/drawing/2014/main" id="{E6B1C675-BEF6-F825-3141-6C26D5712C42}"/>
                  </a:ext>
                </a:extLst>
              </p:cNvPr>
              <p:cNvCxnSpPr>
                <a:cxnSpLocks/>
              </p:cNvCxnSpPr>
              <p:nvPr/>
            </p:nvCxnSpPr>
            <p:spPr>
              <a:xfrm rot="21914" flipV="1">
                <a:off x="452778" y="3946826"/>
                <a:ext cx="580767" cy="123568"/>
              </a:xfrm>
              <a:prstGeom prst="line">
                <a:avLst/>
              </a:prstGeom>
              <a:ln w="104775"/>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F16CAA31-0BDE-3307-8D57-645A2EAE9AC8}"/>
                  </a:ext>
                </a:extLst>
              </p:cNvPr>
              <p:cNvCxnSpPr>
                <a:cxnSpLocks/>
              </p:cNvCxnSpPr>
              <p:nvPr/>
            </p:nvCxnSpPr>
            <p:spPr>
              <a:xfrm rot="21914" flipV="1">
                <a:off x="1508712" y="3959152"/>
                <a:ext cx="580767" cy="12356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E2C3FBBE-4ADC-0418-7CD4-BF10D73617BC}"/>
                  </a:ext>
                </a:extLst>
              </p:cNvPr>
              <p:cNvCxnSpPr>
                <a:cxnSpLocks/>
              </p:cNvCxnSpPr>
              <p:nvPr/>
            </p:nvCxnSpPr>
            <p:spPr>
              <a:xfrm rot="21914">
                <a:off x="2089441" y="3963005"/>
                <a:ext cx="628102" cy="13173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Stern: 5 Zacken 27">
                <a:extLst>
                  <a:ext uri="{FF2B5EF4-FFF2-40B4-BE49-F238E27FC236}">
                    <a16:creationId xmlns:a16="http://schemas.microsoft.com/office/drawing/2014/main" id="{72675EFF-D83E-B2C0-9493-0B4632A4438E}"/>
                  </a:ext>
                </a:extLst>
              </p:cNvPr>
              <p:cNvSpPr/>
              <p:nvPr/>
            </p:nvSpPr>
            <p:spPr>
              <a:xfrm>
                <a:off x="919269" y="3791843"/>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Stern: 5 Zacken 28">
                <a:extLst>
                  <a:ext uri="{FF2B5EF4-FFF2-40B4-BE49-F238E27FC236}">
                    <a16:creationId xmlns:a16="http://schemas.microsoft.com/office/drawing/2014/main" id="{81174323-835D-6063-9F27-80E3E3D0818D}"/>
                  </a:ext>
                </a:extLst>
              </p:cNvPr>
              <p:cNvSpPr/>
              <p:nvPr/>
            </p:nvSpPr>
            <p:spPr>
              <a:xfrm>
                <a:off x="1453694" y="3928962"/>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Stern: 5 Zacken 29">
                <a:extLst>
                  <a:ext uri="{FF2B5EF4-FFF2-40B4-BE49-F238E27FC236}">
                    <a16:creationId xmlns:a16="http://schemas.microsoft.com/office/drawing/2014/main" id="{BE236832-3620-7343-30D7-5E7D9E4BA627}"/>
                  </a:ext>
                </a:extLst>
              </p:cNvPr>
              <p:cNvSpPr/>
              <p:nvPr/>
            </p:nvSpPr>
            <p:spPr>
              <a:xfrm>
                <a:off x="1994574" y="3818321"/>
                <a:ext cx="262782" cy="26320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1" name="Gerade Verbindung mit Pfeil 30">
                <a:extLst>
                  <a:ext uri="{FF2B5EF4-FFF2-40B4-BE49-F238E27FC236}">
                    <a16:creationId xmlns:a16="http://schemas.microsoft.com/office/drawing/2014/main" id="{34C49A1B-D373-0312-5CA0-7EA2356DE01D}"/>
                  </a:ext>
                </a:extLst>
              </p:cNvPr>
              <p:cNvCxnSpPr/>
              <p:nvPr/>
            </p:nvCxnSpPr>
            <p:spPr>
              <a:xfrm flipH="1">
                <a:off x="1093573" y="3045941"/>
                <a:ext cx="360121" cy="745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a16="http://schemas.microsoft.com/office/drawing/2014/main" id="{7AB5555B-4A9C-5BA5-C482-C835936AFAA8}"/>
                  </a:ext>
                </a:extLst>
              </p:cNvPr>
              <p:cNvCxnSpPr>
                <a:cxnSpLocks/>
              </p:cNvCxnSpPr>
              <p:nvPr/>
            </p:nvCxnSpPr>
            <p:spPr>
              <a:xfrm flipV="1">
                <a:off x="1093573" y="4192166"/>
                <a:ext cx="449502" cy="744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1DFBEA6A-4623-961C-30FE-F4C8014BE2A9}"/>
                  </a:ext>
                </a:extLst>
              </p:cNvPr>
              <p:cNvCxnSpPr>
                <a:cxnSpLocks/>
              </p:cNvCxnSpPr>
              <p:nvPr/>
            </p:nvCxnSpPr>
            <p:spPr>
              <a:xfrm>
                <a:off x="1709067" y="3039679"/>
                <a:ext cx="329798" cy="8305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Gerade Verbindung mit Pfeil 33">
                <a:extLst>
                  <a:ext uri="{FF2B5EF4-FFF2-40B4-BE49-F238E27FC236}">
                    <a16:creationId xmlns:a16="http://schemas.microsoft.com/office/drawing/2014/main" id="{3CC67165-CA1D-2387-7D46-64E648B54863}"/>
                  </a:ext>
                </a:extLst>
              </p:cNvPr>
              <p:cNvCxnSpPr/>
              <p:nvPr/>
            </p:nvCxnSpPr>
            <p:spPr>
              <a:xfrm>
                <a:off x="1033933"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a16="http://schemas.microsoft.com/office/drawing/2014/main" id="{60F6F0CC-3999-B59B-4F1F-A6A8B97A26BB}"/>
                  </a:ext>
                </a:extLst>
              </p:cNvPr>
              <p:cNvCxnSpPr>
                <a:cxnSpLocks/>
              </p:cNvCxnSpPr>
              <p:nvPr/>
            </p:nvCxnSpPr>
            <p:spPr>
              <a:xfrm flipH="1" flipV="1">
                <a:off x="1490576" y="3632886"/>
                <a:ext cx="94509" cy="227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Gerade Verbindung mit Pfeil 35">
                <a:extLst>
                  <a:ext uri="{FF2B5EF4-FFF2-40B4-BE49-F238E27FC236}">
                    <a16:creationId xmlns:a16="http://schemas.microsoft.com/office/drawing/2014/main" id="{DCE09FC0-49FC-CC5D-ECC9-33D87A90DDBA}"/>
                  </a:ext>
                </a:extLst>
              </p:cNvPr>
              <p:cNvCxnSpPr/>
              <p:nvPr/>
            </p:nvCxnSpPr>
            <p:spPr>
              <a:xfrm>
                <a:off x="2136237" y="4096743"/>
                <a:ext cx="148118" cy="296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011455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4BB72-EFAA-3494-9C6A-B021813D9605}"/>
            </a:ext>
          </a:extLst>
        </p:cNvPr>
        <p:cNvGrpSpPr/>
        <p:nvPr/>
      </p:nvGrpSpPr>
      <p:grpSpPr>
        <a:xfrm>
          <a:off x="0" y="0"/>
          <a:ext cx="0" cy="0"/>
          <a:chOff x="0" y="0"/>
          <a:chExt cx="0" cy="0"/>
        </a:xfrm>
      </p:grpSpPr>
      <p:sp>
        <p:nvSpPr>
          <p:cNvPr id="6" name="Foliennummernplatzhalter 4">
            <a:extLst>
              <a:ext uri="{FF2B5EF4-FFF2-40B4-BE49-F238E27FC236}">
                <a16:creationId xmlns:a16="http://schemas.microsoft.com/office/drawing/2014/main" id="{A91386DF-98BE-AEF6-AA4A-0EB9B510D6EA}"/>
              </a:ext>
            </a:extLst>
          </p:cNvPr>
          <p:cNvSpPr>
            <a:spLocks noGrp="1"/>
          </p:cNvSpPr>
          <p:nvPr>
            <p:ph type="sldNum" sz="quarter" idx="12"/>
          </p:nvPr>
        </p:nvSpPr>
        <p:spPr>
          <a:xfrm>
            <a:off x="10985326" y="6363914"/>
            <a:ext cx="118686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B360CA75-B3AE-02C5-9331-5F5690A96CAE}"/>
              </a:ext>
            </a:extLst>
          </p:cNvPr>
          <p:cNvSpPr>
            <a:spLocks noGrp="1"/>
          </p:cNvSpPr>
          <p:nvPr>
            <p:ph type="ftr" sz="quarter" idx="11"/>
          </p:nvPr>
        </p:nvSpPr>
        <p:spPr>
          <a:xfrm>
            <a:off x="3204876"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97955EC3-B186-6E95-6714-4C3BA846A7F4}"/>
              </a:ext>
            </a:extLst>
          </p:cNvPr>
          <p:cNvSpPr>
            <a:spLocks noGrp="1"/>
          </p:cNvSpPr>
          <p:nvPr>
            <p:ph type="title"/>
          </p:nvPr>
        </p:nvSpPr>
        <p:spPr>
          <a:xfrm>
            <a:off x="838200" y="143183"/>
            <a:ext cx="10515600" cy="859993"/>
          </a:xfrm>
        </p:spPr>
        <p:txBody>
          <a:bodyPr/>
          <a:lstStyle/>
          <a:p>
            <a:pPr algn="ctr"/>
            <a:r>
              <a:rPr lang="de-DE" sz="4000" b="1" dirty="0">
                <a:latin typeface="Arial" panose="020B0604020202020204" pitchFamily="34" charset="0"/>
                <a:cs typeface="Arial" panose="020B0604020202020204" pitchFamily="34" charset="0"/>
              </a:rPr>
              <a:t>Von der Gammastrahlung zur Radiowelle</a:t>
            </a:r>
          </a:p>
        </p:txBody>
      </p:sp>
      <p:pic>
        <p:nvPicPr>
          <p:cNvPr id="5" name="Grafik 4">
            <a:extLst>
              <a:ext uri="{FF2B5EF4-FFF2-40B4-BE49-F238E27FC236}">
                <a16:creationId xmlns:a16="http://schemas.microsoft.com/office/drawing/2014/main" id="{3C09CA90-6624-C1CB-5BC0-3E1D7F85C532}"/>
              </a:ext>
            </a:extLst>
          </p:cNvPr>
          <p:cNvPicPr>
            <a:picLocks noChangeAspect="1"/>
          </p:cNvPicPr>
          <p:nvPr/>
        </p:nvPicPr>
        <p:blipFill>
          <a:blip r:embed="rId2">
            <a:alphaModFix amt="85000"/>
            <a:extLst>
              <a:ext uri="{28A0092B-C50C-407E-A947-70E740481C1C}">
                <a14:useLocalDpi xmlns:a14="http://schemas.microsoft.com/office/drawing/2010/main" val="0"/>
              </a:ext>
            </a:extLst>
          </a:blip>
          <a:stretch>
            <a:fillRect/>
          </a:stretch>
        </p:blipFill>
        <p:spPr>
          <a:xfrm>
            <a:off x="3250987" y="4796473"/>
            <a:ext cx="5925931" cy="1499059"/>
          </a:xfrm>
          <a:prstGeom prst="rect">
            <a:avLst/>
          </a:prstGeom>
        </p:spPr>
      </p:pic>
      <p:pic>
        <p:nvPicPr>
          <p:cNvPr id="3" name="Grafik 2">
            <a:extLst>
              <a:ext uri="{FF2B5EF4-FFF2-40B4-BE49-F238E27FC236}">
                <a16:creationId xmlns:a16="http://schemas.microsoft.com/office/drawing/2014/main" id="{78006D79-0FA5-FAD0-C726-8BF73B24E4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003176"/>
            <a:ext cx="5081349" cy="3639798"/>
          </a:xfrm>
          <a:prstGeom prst="rect">
            <a:avLst/>
          </a:prstGeom>
        </p:spPr>
      </p:pic>
      <p:pic>
        <p:nvPicPr>
          <p:cNvPr id="10" name="Grafik 9">
            <a:extLst>
              <a:ext uri="{FF2B5EF4-FFF2-40B4-BE49-F238E27FC236}">
                <a16:creationId xmlns:a16="http://schemas.microsoft.com/office/drawing/2014/main" id="{61143487-5BDB-2A53-42B2-113D6369CB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9013" y="1003176"/>
            <a:ext cx="4699584" cy="3639797"/>
          </a:xfrm>
          <a:prstGeom prst="rect">
            <a:avLst/>
          </a:prstGeom>
        </p:spPr>
      </p:pic>
      <p:sp>
        <p:nvSpPr>
          <p:cNvPr id="11" name="Textfeld 10">
            <a:extLst>
              <a:ext uri="{FF2B5EF4-FFF2-40B4-BE49-F238E27FC236}">
                <a16:creationId xmlns:a16="http://schemas.microsoft.com/office/drawing/2014/main" id="{5FBE31B0-20C2-3564-CDF3-BE5E76EEA0A7}"/>
              </a:ext>
            </a:extLst>
          </p:cNvPr>
          <p:cNvSpPr txBox="1"/>
          <p:nvPr/>
        </p:nvSpPr>
        <p:spPr>
          <a:xfrm>
            <a:off x="1990594" y="3059668"/>
            <a:ext cx="20052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Elektronenvolt</a:t>
            </a:r>
          </a:p>
        </p:txBody>
      </p:sp>
      <p:sp>
        <p:nvSpPr>
          <p:cNvPr id="12" name="Textfeld 11">
            <a:extLst>
              <a:ext uri="{FF2B5EF4-FFF2-40B4-BE49-F238E27FC236}">
                <a16:creationId xmlns:a16="http://schemas.microsoft.com/office/drawing/2014/main" id="{AE6A8974-FBDD-08DD-A9E4-63FEEC14D2F3}"/>
              </a:ext>
            </a:extLst>
          </p:cNvPr>
          <p:cNvSpPr txBox="1"/>
          <p:nvPr/>
        </p:nvSpPr>
        <p:spPr>
          <a:xfrm>
            <a:off x="9043792" y="3059668"/>
            <a:ext cx="194153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Wellenlänge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In Nanometer</a:t>
            </a:r>
          </a:p>
        </p:txBody>
      </p:sp>
    </p:spTree>
    <p:extLst>
      <p:ext uri="{BB962C8B-B14F-4D97-AF65-F5344CB8AC3E}">
        <p14:creationId xmlns:p14="http://schemas.microsoft.com/office/powerpoint/2010/main" val="378231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E489B-1A88-DB1B-CAD3-EB9FF94AB6CE}"/>
            </a:ext>
          </a:extLst>
        </p:cNvPr>
        <p:cNvGrpSpPr/>
        <p:nvPr/>
      </p:nvGrpSpPr>
      <p:grpSpPr>
        <a:xfrm>
          <a:off x="0" y="0"/>
          <a:ext cx="0" cy="0"/>
          <a:chOff x="0" y="0"/>
          <a:chExt cx="0" cy="0"/>
        </a:xfrm>
      </p:grpSpPr>
      <p:sp>
        <p:nvSpPr>
          <p:cNvPr id="6" name="Foliennummernplatzhalter 4">
            <a:extLst>
              <a:ext uri="{FF2B5EF4-FFF2-40B4-BE49-F238E27FC236}">
                <a16:creationId xmlns:a16="http://schemas.microsoft.com/office/drawing/2014/main" id="{10F839B2-22CF-114D-98B6-3AF1A3F604E2}"/>
              </a:ext>
            </a:extLst>
          </p:cNvPr>
          <p:cNvSpPr>
            <a:spLocks noGrp="1"/>
          </p:cNvSpPr>
          <p:nvPr>
            <p:ph type="sldNum" sz="quarter" idx="12"/>
          </p:nvPr>
        </p:nvSpPr>
        <p:spPr>
          <a:xfrm>
            <a:off x="10985326" y="6363914"/>
            <a:ext cx="118686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9251F754-1537-C368-AF33-AE5BC1188C2F}"/>
              </a:ext>
            </a:extLst>
          </p:cNvPr>
          <p:cNvSpPr>
            <a:spLocks noGrp="1"/>
          </p:cNvSpPr>
          <p:nvPr>
            <p:ph type="ftr" sz="quarter" idx="11"/>
          </p:nvPr>
        </p:nvSpPr>
        <p:spPr>
          <a:xfrm>
            <a:off x="3204876"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8" name="Titel 1">
            <a:extLst>
              <a:ext uri="{FF2B5EF4-FFF2-40B4-BE49-F238E27FC236}">
                <a16:creationId xmlns:a16="http://schemas.microsoft.com/office/drawing/2014/main" id="{1D2D63B0-D923-71DA-68D2-0EF937EDE6EB}"/>
              </a:ext>
            </a:extLst>
          </p:cNvPr>
          <p:cNvSpPr>
            <a:spLocks noGrp="1"/>
          </p:cNvSpPr>
          <p:nvPr>
            <p:ph type="title"/>
          </p:nvPr>
        </p:nvSpPr>
        <p:spPr>
          <a:xfrm>
            <a:off x="838200" y="143183"/>
            <a:ext cx="10515600" cy="1046127"/>
          </a:xfrm>
        </p:spPr>
        <p:txBody>
          <a:bodyPr>
            <a:normAutofit fontScale="90000"/>
          </a:bodyPr>
          <a:lstStyle/>
          <a:p>
            <a:pPr algn="ctr"/>
            <a:r>
              <a:rPr lang="de-DE" sz="4000" b="1" dirty="0">
                <a:latin typeface="Arial" panose="020B0604020202020204" pitchFamily="34" charset="0"/>
                <a:cs typeface="Arial" panose="020B0604020202020204" pitchFamily="34" charset="0"/>
              </a:rPr>
              <a:t>Von der Gammastrahlung zur Radiowelle</a:t>
            </a:r>
            <a:br>
              <a:rPr lang="de-DE" sz="4000" b="1" dirty="0">
                <a:latin typeface="Arial" panose="020B0604020202020204" pitchFamily="34" charset="0"/>
                <a:cs typeface="Arial" panose="020B0604020202020204" pitchFamily="34" charset="0"/>
              </a:rPr>
            </a:br>
            <a:r>
              <a:rPr lang="de-DE" sz="4000" b="1" dirty="0">
                <a:latin typeface="Arial" panose="020B0604020202020204" pitchFamily="34" charset="0"/>
                <a:cs typeface="Arial" panose="020B0604020202020204" pitchFamily="34" charset="0"/>
              </a:rPr>
              <a:t>in 14 Zehnerpotenzen   =  1Z pro </a:t>
            </a:r>
            <a:r>
              <a:rPr lang="de-DE" sz="4000" b="1" dirty="0" err="1">
                <a:latin typeface="Arial" panose="020B0604020202020204" pitchFamily="34" charset="0"/>
                <a:cs typeface="Arial" panose="020B0604020202020204" pitchFamily="34" charset="0"/>
              </a:rPr>
              <a:t>Sas</a:t>
            </a:r>
            <a:r>
              <a:rPr lang="de-DE" sz="4000" b="1" dirty="0">
                <a:latin typeface="Arial" panose="020B0604020202020204" pitchFamily="34" charset="0"/>
                <a:cs typeface="Arial" panose="020B0604020202020204" pitchFamily="34" charset="0"/>
              </a:rPr>
              <a:t> / REH</a:t>
            </a:r>
          </a:p>
        </p:txBody>
      </p:sp>
      <p:sp>
        <p:nvSpPr>
          <p:cNvPr id="11" name="Textfeld 10">
            <a:extLst>
              <a:ext uri="{FF2B5EF4-FFF2-40B4-BE49-F238E27FC236}">
                <a16:creationId xmlns:a16="http://schemas.microsoft.com/office/drawing/2014/main" id="{421A86B8-3CA2-553F-90FE-D6B1D9C3E16C}"/>
              </a:ext>
            </a:extLst>
          </p:cNvPr>
          <p:cNvSpPr txBox="1"/>
          <p:nvPr/>
        </p:nvSpPr>
        <p:spPr>
          <a:xfrm>
            <a:off x="1990594" y="3059668"/>
            <a:ext cx="20052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Elektronenvolt</a:t>
            </a:r>
          </a:p>
        </p:txBody>
      </p:sp>
      <p:sp>
        <p:nvSpPr>
          <p:cNvPr id="12" name="Textfeld 11">
            <a:extLst>
              <a:ext uri="{FF2B5EF4-FFF2-40B4-BE49-F238E27FC236}">
                <a16:creationId xmlns:a16="http://schemas.microsoft.com/office/drawing/2014/main" id="{FDACDEFB-4C05-9C36-D6F1-4C8A4C38502E}"/>
              </a:ext>
            </a:extLst>
          </p:cNvPr>
          <p:cNvSpPr txBox="1"/>
          <p:nvPr/>
        </p:nvSpPr>
        <p:spPr>
          <a:xfrm>
            <a:off x="9043792" y="3059668"/>
            <a:ext cx="194153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Wellenlänge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In Nanometer</a:t>
            </a:r>
          </a:p>
        </p:txBody>
      </p:sp>
      <p:grpSp>
        <p:nvGrpSpPr>
          <p:cNvPr id="46" name="Gruppieren 45">
            <a:extLst>
              <a:ext uri="{FF2B5EF4-FFF2-40B4-BE49-F238E27FC236}">
                <a16:creationId xmlns:a16="http://schemas.microsoft.com/office/drawing/2014/main" id="{2839068C-306B-C22B-753E-157CBEA24C53}"/>
              </a:ext>
            </a:extLst>
          </p:cNvPr>
          <p:cNvGrpSpPr/>
          <p:nvPr/>
        </p:nvGrpSpPr>
        <p:grpSpPr>
          <a:xfrm>
            <a:off x="110653" y="1380240"/>
            <a:ext cx="11968438" cy="4971316"/>
            <a:chOff x="110653" y="1380240"/>
            <a:chExt cx="11968438" cy="4971316"/>
          </a:xfrm>
        </p:grpSpPr>
        <p:pic>
          <p:nvPicPr>
            <p:cNvPr id="3" name="Grafik 2">
              <a:extLst>
                <a:ext uri="{FF2B5EF4-FFF2-40B4-BE49-F238E27FC236}">
                  <a16:creationId xmlns:a16="http://schemas.microsoft.com/office/drawing/2014/main" id="{2633C0C3-AC28-DE79-5CED-DB8AE7ABC4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53" y="1393291"/>
              <a:ext cx="5765090" cy="4958265"/>
            </a:xfrm>
            <a:prstGeom prst="rect">
              <a:avLst/>
            </a:prstGeom>
          </p:spPr>
        </p:pic>
        <p:pic>
          <p:nvPicPr>
            <p:cNvPr id="10" name="Grafik 9">
              <a:extLst>
                <a:ext uri="{FF2B5EF4-FFF2-40B4-BE49-F238E27FC236}">
                  <a16:creationId xmlns:a16="http://schemas.microsoft.com/office/drawing/2014/main" id="{AB29E460-8FBC-4011-C533-697498020C02}"/>
                </a:ext>
              </a:extLst>
            </p:cNvPr>
            <p:cNvPicPr>
              <a:picLocks noChangeAspect="1"/>
            </p:cNvPicPr>
            <p:nvPr/>
          </p:nvPicPr>
          <p:blipFill>
            <a:blip r:embed="rId3">
              <a:extLst>
                <a:ext uri="{28A0092B-C50C-407E-A947-70E740481C1C}">
                  <a14:useLocalDpi xmlns:a14="http://schemas.microsoft.com/office/drawing/2010/main" val="0"/>
                </a:ext>
              </a:extLst>
            </a:blip>
            <a:srcRect t="1759"/>
            <a:stretch>
              <a:fillRect/>
            </a:stretch>
          </p:blipFill>
          <p:spPr>
            <a:xfrm>
              <a:off x="5734238" y="1380240"/>
              <a:ext cx="6344853" cy="4971316"/>
            </a:xfrm>
            <a:prstGeom prst="rect">
              <a:avLst/>
            </a:prstGeom>
          </p:spPr>
        </p:pic>
        <p:grpSp>
          <p:nvGrpSpPr>
            <p:cNvPr id="27" name="Gruppieren 26">
              <a:extLst>
                <a:ext uri="{FF2B5EF4-FFF2-40B4-BE49-F238E27FC236}">
                  <a16:creationId xmlns:a16="http://schemas.microsoft.com/office/drawing/2014/main" id="{66CD8EAD-71EF-65D7-61FE-27E02812228E}"/>
                </a:ext>
              </a:extLst>
            </p:cNvPr>
            <p:cNvGrpSpPr/>
            <p:nvPr/>
          </p:nvGrpSpPr>
          <p:grpSpPr>
            <a:xfrm>
              <a:off x="817971" y="1929627"/>
              <a:ext cx="10619577" cy="3402498"/>
              <a:chOff x="1501346" y="1396314"/>
              <a:chExt cx="4296045" cy="2461067"/>
            </a:xfrm>
          </p:grpSpPr>
          <p:cxnSp>
            <p:nvCxnSpPr>
              <p:cNvPr id="4" name="Gerader Verbinder 3">
                <a:extLst>
                  <a:ext uri="{FF2B5EF4-FFF2-40B4-BE49-F238E27FC236}">
                    <a16:creationId xmlns:a16="http://schemas.microsoft.com/office/drawing/2014/main" id="{D90EA285-DFA8-A100-A3B6-9BE225910FB2}"/>
                  </a:ext>
                </a:extLst>
              </p:cNvPr>
              <p:cNvCxnSpPr/>
              <p:nvPr/>
            </p:nvCxnSpPr>
            <p:spPr>
              <a:xfrm>
                <a:off x="1501346" y="1396314"/>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5B259C0C-B858-EC87-02DF-934D5D3FCAAF}"/>
                  </a:ext>
                </a:extLst>
              </p:cNvPr>
              <p:cNvCxnSpPr/>
              <p:nvPr/>
            </p:nvCxnSpPr>
            <p:spPr>
              <a:xfrm>
                <a:off x="1505461" y="1573426"/>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E642D5C6-651F-37D4-CB3A-D91F482D6089}"/>
                  </a:ext>
                </a:extLst>
              </p:cNvPr>
              <p:cNvCxnSpPr/>
              <p:nvPr/>
            </p:nvCxnSpPr>
            <p:spPr>
              <a:xfrm>
                <a:off x="1511648" y="1746424"/>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87C718CC-A81E-D263-0CD3-79F9D49DA541}"/>
                  </a:ext>
                </a:extLst>
              </p:cNvPr>
              <p:cNvCxnSpPr/>
              <p:nvPr/>
            </p:nvCxnSpPr>
            <p:spPr>
              <a:xfrm>
                <a:off x="1517825" y="1925596"/>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A5729A31-4EEB-E121-0B59-2A36EB1A2F3D}"/>
                  </a:ext>
                </a:extLst>
              </p:cNvPr>
              <p:cNvCxnSpPr/>
              <p:nvPr/>
            </p:nvCxnSpPr>
            <p:spPr>
              <a:xfrm>
                <a:off x="1521940" y="2102708"/>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7DF02A7A-7340-F20B-6E27-70E7DCA8C802}"/>
                  </a:ext>
                </a:extLst>
              </p:cNvPr>
              <p:cNvCxnSpPr/>
              <p:nvPr/>
            </p:nvCxnSpPr>
            <p:spPr>
              <a:xfrm>
                <a:off x="1528127" y="2275706"/>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60D00FBA-BE7D-A331-5AAF-F626902B182C}"/>
                  </a:ext>
                </a:extLst>
              </p:cNvPr>
              <p:cNvCxnSpPr/>
              <p:nvPr/>
            </p:nvCxnSpPr>
            <p:spPr>
              <a:xfrm>
                <a:off x="1517830" y="2450757"/>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9" name="Gerader Verbinder 18">
                <a:extLst>
                  <a:ext uri="{FF2B5EF4-FFF2-40B4-BE49-F238E27FC236}">
                    <a16:creationId xmlns:a16="http://schemas.microsoft.com/office/drawing/2014/main" id="{BDBECFB7-CE4E-BF5B-9C0D-93C984AC4D38}"/>
                  </a:ext>
                </a:extLst>
              </p:cNvPr>
              <p:cNvCxnSpPr/>
              <p:nvPr/>
            </p:nvCxnSpPr>
            <p:spPr>
              <a:xfrm>
                <a:off x="1521945" y="2627869"/>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6B0E0D0E-50B3-4871-46F2-F76553306D3D}"/>
                  </a:ext>
                </a:extLst>
              </p:cNvPr>
              <p:cNvCxnSpPr/>
              <p:nvPr/>
            </p:nvCxnSpPr>
            <p:spPr>
              <a:xfrm>
                <a:off x="1528132" y="2800867"/>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Gerader Verbinder 20">
                <a:extLst>
                  <a:ext uri="{FF2B5EF4-FFF2-40B4-BE49-F238E27FC236}">
                    <a16:creationId xmlns:a16="http://schemas.microsoft.com/office/drawing/2014/main" id="{D71EB843-3536-EB0F-C421-CEB10696BC56}"/>
                  </a:ext>
                </a:extLst>
              </p:cNvPr>
              <p:cNvCxnSpPr/>
              <p:nvPr/>
            </p:nvCxnSpPr>
            <p:spPr>
              <a:xfrm>
                <a:off x="1517826" y="2975925"/>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CCE8A28B-8EDC-29FD-61A8-2722452832F1}"/>
                  </a:ext>
                </a:extLst>
              </p:cNvPr>
              <p:cNvCxnSpPr/>
              <p:nvPr/>
            </p:nvCxnSpPr>
            <p:spPr>
              <a:xfrm>
                <a:off x="1521941" y="3153037"/>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548FC28-AFE2-4F4F-1587-44EE1DB72924}"/>
                  </a:ext>
                </a:extLst>
              </p:cNvPr>
              <p:cNvCxnSpPr/>
              <p:nvPr/>
            </p:nvCxnSpPr>
            <p:spPr>
              <a:xfrm>
                <a:off x="1528128" y="3326035"/>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F255A1D5-12B4-75B4-4CF7-DAC875B57651}"/>
                  </a:ext>
                </a:extLst>
              </p:cNvPr>
              <p:cNvCxnSpPr/>
              <p:nvPr/>
            </p:nvCxnSpPr>
            <p:spPr>
              <a:xfrm>
                <a:off x="1517824" y="3507271"/>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94E0D309-624A-4154-895F-1D51CD006A93}"/>
                  </a:ext>
                </a:extLst>
              </p:cNvPr>
              <p:cNvCxnSpPr/>
              <p:nvPr/>
            </p:nvCxnSpPr>
            <p:spPr>
              <a:xfrm>
                <a:off x="1521939" y="3684383"/>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158BF610-A524-505F-A255-48586E9FB1D4}"/>
                  </a:ext>
                </a:extLst>
              </p:cNvPr>
              <p:cNvCxnSpPr/>
              <p:nvPr/>
            </p:nvCxnSpPr>
            <p:spPr>
              <a:xfrm>
                <a:off x="1528126" y="3857381"/>
                <a:ext cx="4269259" cy="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44" name="Textfeld 43">
              <a:extLst>
                <a:ext uri="{FF2B5EF4-FFF2-40B4-BE49-F238E27FC236}">
                  <a16:creationId xmlns:a16="http://schemas.microsoft.com/office/drawing/2014/main" id="{6665780F-6E48-4AE3-0845-3AD39BC5C896}"/>
                </a:ext>
              </a:extLst>
            </p:cNvPr>
            <p:cNvSpPr txBox="1"/>
            <p:nvPr/>
          </p:nvSpPr>
          <p:spPr>
            <a:xfrm>
              <a:off x="5623566" y="1612420"/>
              <a:ext cx="467811" cy="3785652"/>
            </a:xfrm>
            <a:prstGeom prst="rect">
              <a:avLst/>
            </a:prstGeom>
            <a:solidFill>
              <a:srgbClr val="92D050"/>
            </a:solidFill>
          </p:spPr>
          <p:txBody>
            <a:bodyPr wrap="square" rtlCol="0">
              <a:spAutoFit/>
            </a:bodyPr>
            <a:lstStyle/>
            <a:p>
              <a:pPr algn="ctr"/>
              <a:r>
                <a:rPr lang="de-DE" sz="1600" b="1" dirty="0"/>
                <a:t>Z</a:t>
              </a:r>
            </a:p>
            <a:p>
              <a:pPr algn="ctr"/>
              <a:r>
                <a:rPr lang="de-DE" sz="1600" b="1" dirty="0"/>
                <a:t>1</a:t>
              </a:r>
            </a:p>
            <a:p>
              <a:pPr algn="ctr"/>
              <a:r>
                <a:rPr lang="de-DE" sz="1600" b="1" dirty="0"/>
                <a:t>2</a:t>
              </a:r>
            </a:p>
            <a:p>
              <a:pPr algn="ctr"/>
              <a:r>
                <a:rPr lang="de-DE" sz="1600" b="1" dirty="0"/>
                <a:t>3</a:t>
              </a:r>
            </a:p>
            <a:p>
              <a:pPr algn="ctr"/>
              <a:r>
                <a:rPr lang="de-DE" sz="1600" b="1" dirty="0"/>
                <a:t>4</a:t>
              </a:r>
            </a:p>
            <a:p>
              <a:pPr algn="ctr"/>
              <a:r>
                <a:rPr lang="de-DE" sz="1600" b="1" dirty="0"/>
                <a:t>5</a:t>
              </a:r>
            </a:p>
            <a:p>
              <a:pPr algn="ctr"/>
              <a:r>
                <a:rPr lang="de-DE" sz="1600" b="1" dirty="0"/>
                <a:t>6</a:t>
              </a:r>
            </a:p>
            <a:p>
              <a:pPr algn="ctr"/>
              <a:r>
                <a:rPr lang="de-DE" sz="1600" b="1" dirty="0"/>
                <a:t>7</a:t>
              </a:r>
            </a:p>
            <a:p>
              <a:pPr algn="ctr"/>
              <a:r>
                <a:rPr lang="de-DE" sz="1600" b="1" dirty="0"/>
                <a:t>8</a:t>
              </a:r>
            </a:p>
            <a:p>
              <a:pPr algn="ctr"/>
              <a:r>
                <a:rPr lang="de-DE" sz="1600" b="1" dirty="0"/>
                <a:t>9</a:t>
              </a:r>
            </a:p>
            <a:p>
              <a:pPr algn="ctr"/>
              <a:r>
                <a:rPr lang="de-DE" sz="1600" b="1" dirty="0"/>
                <a:t>10</a:t>
              </a:r>
            </a:p>
            <a:p>
              <a:pPr algn="ctr"/>
              <a:r>
                <a:rPr lang="de-DE" sz="1600" b="1" dirty="0"/>
                <a:t>11</a:t>
              </a:r>
            </a:p>
            <a:p>
              <a:pPr algn="ctr"/>
              <a:r>
                <a:rPr lang="de-DE" sz="1600" b="1" dirty="0"/>
                <a:t>12</a:t>
              </a:r>
            </a:p>
            <a:p>
              <a:pPr algn="ctr"/>
              <a:r>
                <a:rPr lang="de-DE" sz="1600" b="1" dirty="0"/>
                <a:t>13</a:t>
              </a:r>
            </a:p>
            <a:p>
              <a:pPr algn="ctr"/>
              <a:r>
                <a:rPr lang="de-DE" sz="1600" b="1" dirty="0"/>
                <a:t>14</a:t>
              </a:r>
            </a:p>
          </p:txBody>
        </p:sp>
      </p:grpSp>
    </p:spTree>
    <p:extLst>
      <p:ext uri="{BB962C8B-B14F-4D97-AF65-F5344CB8AC3E}">
        <p14:creationId xmlns:p14="http://schemas.microsoft.com/office/powerpoint/2010/main" val="1280454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26C3A-931F-1102-86FD-CC061296949F}"/>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D91A91F-6A7B-FC5D-093F-79AF5242322B}"/>
              </a:ext>
            </a:extLst>
          </p:cNvPr>
          <p:cNvSpPr>
            <a:spLocks noGrp="1"/>
          </p:cNvSpPr>
          <p:nvPr>
            <p:ph idx="1"/>
          </p:nvPr>
        </p:nvSpPr>
        <p:spPr>
          <a:xfrm>
            <a:off x="977900" y="885825"/>
            <a:ext cx="10236200" cy="5086350"/>
          </a:xfrm>
        </p:spPr>
        <p:txBody>
          <a:bodyPr>
            <a:normAutofit fontScale="25000" lnSpcReduction="20000"/>
          </a:bodyPr>
          <a:lstStyle/>
          <a:p>
            <a:pPr marL="0" indent="0" algn="ctr">
              <a:lnSpc>
                <a:spcPct val="120000"/>
              </a:lnSpc>
              <a:spcBef>
                <a:spcPts val="0"/>
              </a:spcBef>
              <a:buNone/>
            </a:pPr>
            <a:r>
              <a:rPr lang="de-DE" sz="9600" b="1" dirty="0"/>
              <a:t>Schießen hier viele Maschinengewehre aus unterschiedlich weiten Entfernungen kreuz und quer durcheinander, dann donnern ab und zu auch Schrotkugeln aufeinander und zerplatzen dabei als „Weltraumschrott“ </a:t>
            </a:r>
            <a:br>
              <a:rPr lang="de-DE" sz="9600" b="1" dirty="0"/>
            </a:br>
            <a:r>
              <a:rPr lang="de-DE" sz="9600" b="1" dirty="0"/>
              <a:t>in immer kleinere Teile, die selbst wieder kollidieren</a:t>
            </a:r>
            <a:br>
              <a:rPr lang="de-DE" sz="9600" b="1" dirty="0"/>
            </a:br>
            <a:r>
              <a:rPr lang="de-DE" sz="9600" b="1" dirty="0"/>
              <a:t>und dabei immer weiter zerplatzen</a:t>
            </a:r>
          </a:p>
          <a:p>
            <a:pPr marL="0" indent="0" algn="ctr">
              <a:lnSpc>
                <a:spcPct val="120000"/>
              </a:lnSpc>
              <a:spcBef>
                <a:spcPts val="0"/>
              </a:spcBef>
              <a:buNone/>
            </a:pPr>
            <a:r>
              <a:rPr lang="de-DE" sz="9600" b="1" dirty="0"/>
              <a:t> bis ggf. nur noch Staub übrig bleibt</a:t>
            </a:r>
            <a:br>
              <a:rPr lang="de-DE" sz="9600" b="1" dirty="0"/>
            </a:br>
            <a:endParaRPr lang="de-DE" sz="9600" b="1" dirty="0"/>
          </a:p>
          <a:p>
            <a:pPr marL="0" indent="0" algn="ctr">
              <a:lnSpc>
                <a:spcPct val="120000"/>
              </a:lnSpc>
              <a:spcBef>
                <a:spcPts val="0"/>
              </a:spcBef>
              <a:buNone/>
            </a:pPr>
            <a:endParaRPr lang="de-DE" sz="9600" b="1" dirty="0"/>
          </a:p>
          <a:p>
            <a:pPr marL="0" indent="0" algn="ctr">
              <a:lnSpc>
                <a:spcPct val="120000"/>
              </a:lnSpc>
              <a:spcBef>
                <a:spcPts val="0"/>
              </a:spcBef>
              <a:buNone/>
            </a:pPr>
            <a:endParaRPr lang="de-DE" sz="9600" b="1" dirty="0"/>
          </a:p>
          <a:p>
            <a:pPr marL="0" indent="0" algn="ctr">
              <a:lnSpc>
                <a:spcPct val="120000"/>
              </a:lnSpc>
              <a:spcBef>
                <a:spcPts val="0"/>
              </a:spcBef>
              <a:buNone/>
            </a:pPr>
            <a:endParaRPr lang="de-DE" sz="9600" b="1" dirty="0"/>
          </a:p>
          <a:p>
            <a:pPr marL="0" indent="0" algn="ctr">
              <a:lnSpc>
                <a:spcPct val="120000"/>
              </a:lnSpc>
              <a:spcBef>
                <a:spcPts val="0"/>
              </a:spcBef>
              <a:buNone/>
            </a:pPr>
            <a:endParaRPr lang="de-DE" sz="9600" b="1" dirty="0"/>
          </a:p>
          <a:p>
            <a:pPr marL="0" indent="0" algn="ctr">
              <a:lnSpc>
                <a:spcPct val="120000"/>
              </a:lnSpc>
              <a:spcBef>
                <a:spcPts val="0"/>
              </a:spcBef>
              <a:buNone/>
            </a:pPr>
            <a:r>
              <a:rPr lang="de-DE" sz="12800" b="1" dirty="0"/>
              <a:t> </a:t>
            </a:r>
            <a:br>
              <a:rPr lang="de-DE" sz="9600" b="1" dirty="0"/>
            </a:br>
            <a:endParaRPr lang="de-DE" dirty="0"/>
          </a:p>
        </p:txBody>
      </p:sp>
      <p:sp>
        <p:nvSpPr>
          <p:cNvPr id="2" name="Titel 1">
            <a:extLst>
              <a:ext uri="{FF2B5EF4-FFF2-40B4-BE49-F238E27FC236}">
                <a16:creationId xmlns:a16="http://schemas.microsoft.com/office/drawing/2014/main" id="{433C3788-0649-573F-5D6D-A52C52C88B01}"/>
              </a:ext>
            </a:extLst>
          </p:cNvPr>
          <p:cNvSpPr>
            <a:spLocks noGrp="1"/>
          </p:cNvSpPr>
          <p:nvPr>
            <p:ph type="title"/>
          </p:nvPr>
        </p:nvSpPr>
        <p:spPr>
          <a:xfrm>
            <a:off x="838200" y="159386"/>
            <a:ext cx="10803058" cy="831572"/>
          </a:xfrm>
        </p:spPr>
        <p:txBody>
          <a:bodyPr>
            <a:normAutofit/>
          </a:bodyPr>
          <a:lstStyle/>
          <a:p>
            <a:pPr algn="ctr"/>
            <a:r>
              <a:rPr lang="de-DE" sz="4000" b="1" dirty="0">
                <a:latin typeface="Arial" panose="020B0604020202020204" pitchFamily="34" charset="0"/>
                <a:cs typeface="Arial" panose="020B0604020202020204" pitchFamily="34" charset="0"/>
              </a:rPr>
              <a:t>Zurück zum Maschinengewehrmodell</a:t>
            </a:r>
          </a:p>
        </p:txBody>
      </p:sp>
      <p:sp>
        <p:nvSpPr>
          <p:cNvPr id="9" name="Foliennummernplatzhalter 4">
            <a:extLst>
              <a:ext uri="{FF2B5EF4-FFF2-40B4-BE49-F238E27FC236}">
                <a16:creationId xmlns:a16="http://schemas.microsoft.com/office/drawing/2014/main" id="{5A2BA285-4660-9B45-8C8C-A965FF3D5AB7}"/>
              </a:ext>
            </a:extLst>
          </p:cNvPr>
          <p:cNvSpPr>
            <a:spLocks noGrp="1"/>
          </p:cNvSpPr>
          <p:nvPr>
            <p:ph type="sldNum" sz="quarter" idx="12"/>
          </p:nvPr>
        </p:nvSpPr>
        <p:spPr>
          <a:xfrm>
            <a:off x="11090610" y="6363914"/>
            <a:ext cx="1081576"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Fußzeilenplatzhalter 3">
            <a:extLst>
              <a:ext uri="{FF2B5EF4-FFF2-40B4-BE49-F238E27FC236}">
                <a16:creationId xmlns:a16="http://schemas.microsoft.com/office/drawing/2014/main" id="{ABA290EB-13D9-00C4-CA24-C6D63444BA0F}"/>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4" name="Fußzeilenplatzhalter 3">
            <a:extLst>
              <a:ext uri="{FF2B5EF4-FFF2-40B4-BE49-F238E27FC236}">
                <a16:creationId xmlns:a16="http://schemas.microsoft.com/office/drawing/2014/main" id="{B1B60A04-AC39-8EB6-44A4-07CA52F90B18}"/>
              </a:ext>
            </a:extLst>
          </p:cNvPr>
          <p:cNvSpPr txBox="1">
            <a:spLocks/>
          </p:cNvSpPr>
          <p:nvPr/>
        </p:nvSpPr>
        <p:spPr>
          <a:xfrm>
            <a:off x="291402" y="6356349"/>
            <a:ext cx="1958504" cy="365125"/>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Bildquelle: Internet</a:t>
            </a:r>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6" name="Gruppieren 15">
            <a:extLst>
              <a:ext uri="{FF2B5EF4-FFF2-40B4-BE49-F238E27FC236}">
                <a16:creationId xmlns:a16="http://schemas.microsoft.com/office/drawing/2014/main" id="{5274B911-FBDF-42B4-890A-105C2C1032D8}"/>
              </a:ext>
            </a:extLst>
          </p:cNvPr>
          <p:cNvGrpSpPr/>
          <p:nvPr/>
        </p:nvGrpSpPr>
        <p:grpSpPr>
          <a:xfrm rot="20667406">
            <a:off x="718257" y="3075083"/>
            <a:ext cx="8957760" cy="2834456"/>
            <a:chOff x="2041403" y="2987401"/>
            <a:chExt cx="8957760" cy="2834456"/>
          </a:xfrm>
        </p:grpSpPr>
        <p:cxnSp>
          <p:nvCxnSpPr>
            <p:cNvPr id="10" name="Gerader Verbinder 9">
              <a:extLst>
                <a:ext uri="{FF2B5EF4-FFF2-40B4-BE49-F238E27FC236}">
                  <a16:creationId xmlns:a16="http://schemas.microsoft.com/office/drawing/2014/main" id="{F4486CB3-BD9B-2907-3E9C-DE34E7E1896C}"/>
                </a:ext>
              </a:extLst>
            </p:cNvPr>
            <p:cNvCxnSpPr>
              <a:cxnSpLocks/>
            </p:cNvCxnSpPr>
            <p:nvPr/>
          </p:nvCxnSpPr>
          <p:spPr>
            <a:xfrm flipV="1">
              <a:off x="2924683" y="2987401"/>
              <a:ext cx="8074480" cy="1607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A37E8FBE-AD31-EA8B-5FE7-E92FB2BBB51A}"/>
                </a:ext>
              </a:extLst>
            </p:cNvPr>
            <p:cNvCxnSpPr>
              <a:cxnSpLocks/>
            </p:cNvCxnSpPr>
            <p:nvPr/>
          </p:nvCxnSpPr>
          <p:spPr>
            <a:xfrm flipV="1">
              <a:off x="2924683" y="3586815"/>
              <a:ext cx="8060643" cy="10139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1CF3AD67-15E2-777E-D7B2-1C051BA47845}"/>
                </a:ext>
              </a:extLst>
            </p:cNvPr>
            <p:cNvCxnSpPr>
              <a:cxnSpLocks/>
            </p:cNvCxnSpPr>
            <p:nvPr/>
          </p:nvCxnSpPr>
          <p:spPr>
            <a:xfrm flipV="1">
              <a:off x="2935061" y="4423327"/>
              <a:ext cx="8064102" cy="18971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Gerader Verbinder 18">
              <a:extLst>
                <a:ext uri="{FF2B5EF4-FFF2-40B4-BE49-F238E27FC236}">
                  <a16:creationId xmlns:a16="http://schemas.microsoft.com/office/drawing/2014/main" id="{88722C82-6B7D-BD93-2C57-EDD54392B465}"/>
                </a:ext>
              </a:extLst>
            </p:cNvPr>
            <p:cNvCxnSpPr>
              <a:cxnSpLocks/>
            </p:cNvCxnSpPr>
            <p:nvPr/>
          </p:nvCxnSpPr>
          <p:spPr>
            <a:xfrm>
              <a:off x="2924684" y="4616684"/>
              <a:ext cx="8067561" cy="4732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0B96F9ED-473B-2CCC-7CDE-D74ABFC58D7E}"/>
                </a:ext>
              </a:extLst>
            </p:cNvPr>
            <p:cNvCxnSpPr>
              <a:cxnSpLocks/>
            </p:cNvCxnSpPr>
            <p:nvPr/>
          </p:nvCxnSpPr>
          <p:spPr>
            <a:xfrm>
              <a:off x="2931602" y="4613044"/>
              <a:ext cx="8060643" cy="1208813"/>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Grafik 11" descr="Ein Bild, das Waffe, Fernwaffe, Schusswaffe, Gewehr enthält.&#10;&#10;KI-generierte Inhalte können fehlerhaft sein.">
              <a:extLst>
                <a:ext uri="{FF2B5EF4-FFF2-40B4-BE49-F238E27FC236}">
                  <a16:creationId xmlns:a16="http://schemas.microsoft.com/office/drawing/2014/main" id="{60E121B1-DA76-B57B-6500-8E579C0E2A8C}"/>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2041403" y="4399109"/>
              <a:ext cx="912243" cy="473216"/>
            </a:xfrm>
            <a:prstGeom prst="rect">
              <a:avLst/>
            </a:prstGeom>
          </p:spPr>
        </p:pic>
      </p:grpSp>
      <p:grpSp>
        <p:nvGrpSpPr>
          <p:cNvPr id="18" name="Gruppieren 17">
            <a:extLst>
              <a:ext uri="{FF2B5EF4-FFF2-40B4-BE49-F238E27FC236}">
                <a16:creationId xmlns:a16="http://schemas.microsoft.com/office/drawing/2014/main" id="{A0C3D5E5-78A6-A6AA-B068-AA9556E723B7}"/>
              </a:ext>
            </a:extLst>
          </p:cNvPr>
          <p:cNvGrpSpPr/>
          <p:nvPr/>
        </p:nvGrpSpPr>
        <p:grpSpPr>
          <a:xfrm rot="1007999" flipH="1">
            <a:off x="1442314" y="2692999"/>
            <a:ext cx="10448420" cy="2834456"/>
            <a:chOff x="2041403" y="2987401"/>
            <a:chExt cx="8957760" cy="2834456"/>
          </a:xfrm>
        </p:grpSpPr>
        <p:cxnSp>
          <p:nvCxnSpPr>
            <p:cNvPr id="20" name="Gerader Verbinder 19">
              <a:extLst>
                <a:ext uri="{FF2B5EF4-FFF2-40B4-BE49-F238E27FC236}">
                  <a16:creationId xmlns:a16="http://schemas.microsoft.com/office/drawing/2014/main" id="{F821AEC1-3372-E536-43EA-B5657C12A43C}"/>
                </a:ext>
              </a:extLst>
            </p:cNvPr>
            <p:cNvCxnSpPr>
              <a:cxnSpLocks/>
            </p:cNvCxnSpPr>
            <p:nvPr/>
          </p:nvCxnSpPr>
          <p:spPr>
            <a:xfrm flipV="1">
              <a:off x="2924683" y="2987401"/>
              <a:ext cx="8074480" cy="1607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Gerader Verbinder 20">
              <a:extLst>
                <a:ext uri="{FF2B5EF4-FFF2-40B4-BE49-F238E27FC236}">
                  <a16:creationId xmlns:a16="http://schemas.microsoft.com/office/drawing/2014/main" id="{D08B0158-4958-2BDB-9D28-BCE49A34C516}"/>
                </a:ext>
              </a:extLst>
            </p:cNvPr>
            <p:cNvCxnSpPr>
              <a:cxnSpLocks/>
            </p:cNvCxnSpPr>
            <p:nvPr/>
          </p:nvCxnSpPr>
          <p:spPr>
            <a:xfrm flipV="1">
              <a:off x="2924683" y="3586815"/>
              <a:ext cx="8060643" cy="10139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68D1D820-780D-D361-FF75-5CF37DF3F475}"/>
                </a:ext>
              </a:extLst>
            </p:cNvPr>
            <p:cNvCxnSpPr>
              <a:cxnSpLocks/>
            </p:cNvCxnSpPr>
            <p:nvPr/>
          </p:nvCxnSpPr>
          <p:spPr>
            <a:xfrm flipV="1">
              <a:off x="2935061" y="4423327"/>
              <a:ext cx="8064102" cy="18971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06462CD9-4722-7C12-F92A-8B1DC888CE36}"/>
                </a:ext>
              </a:extLst>
            </p:cNvPr>
            <p:cNvCxnSpPr>
              <a:cxnSpLocks/>
            </p:cNvCxnSpPr>
            <p:nvPr/>
          </p:nvCxnSpPr>
          <p:spPr>
            <a:xfrm>
              <a:off x="2924684" y="4616684"/>
              <a:ext cx="8067561" cy="4732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1775051A-5077-419F-2173-022665CF285A}"/>
                </a:ext>
              </a:extLst>
            </p:cNvPr>
            <p:cNvCxnSpPr>
              <a:cxnSpLocks/>
            </p:cNvCxnSpPr>
            <p:nvPr/>
          </p:nvCxnSpPr>
          <p:spPr>
            <a:xfrm>
              <a:off x="2931602" y="4613044"/>
              <a:ext cx="8060643" cy="1208813"/>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Grafik 26" descr="Ein Bild, das Waffe, Fernwaffe, Schusswaffe, Gewehr enthält.&#10;&#10;KI-generierte Inhalte können fehlerhaft sein.">
              <a:extLst>
                <a:ext uri="{FF2B5EF4-FFF2-40B4-BE49-F238E27FC236}">
                  <a16:creationId xmlns:a16="http://schemas.microsoft.com/office/drawing/2014/main" id="{992EB918-07E9-D2EF-C583-4F8C51072139}"/>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2041403" y="4399109"/>
              <a:ext cx="912243" cy="473216"/>
            </a:xfrm>
            <a:prstGeom prst="rect">
              <a:avLst/>
            </a:prstGeom>
          </p:spPr>
        </p:pic>
      </p:grpSp>
      <p:grpSp>
        <p:nvGrpSpPr>
          <p:cNvPr id="28" name="Gruppieren 27">
            <a:extLst>
              <a:ext uri="{FF2B5EF4-FFF2-40B4-BE49-F238E27FC236}">
                <a16:creationId xmlns:a16="http://schemas.microsoft.com/office/drawing/2014/main" id="{A99278A2-1B1D-D316-B894-07836F1C35AC}"/>
              </a:ext>
            </a:extLst>
          </p:cNvPr>
          <p:cNvGrpSpPr/>
          <p:nvPr/>
        </p:nvGrpSpPr>
        <p:grpSpPr>
          <a:xfrm rot="2449523">
            <a:off x="-315272" y="2764474"/>
            <a:ext cx="8957760" cy="2834456"/>
            <a:chOff x="2041403" y="2987401"/>
            <a:chExt cx="8957760" cy="2834456"/>
          </a:xfrm>
        </p:grpSpPr>
        <p:cxnSp>
          <p:nvCxnSpPr>
            <p:cNvPr id="29" name="Gerader Verbinder 28">
              <a:extLst>
                <a:ext uri="{FF2B5EF4-FFF2-40B4-BE49-F238E27FC236}">
                  <a16:creationId xmlns:a16="http://schemas.microsoft.com/office/drawing/2014/main" id="{0EF901DB-42A4-D9B8-84F1-E9F46227CD38}"/>
                </a:ext>
              </a:extLst>
            </p:cNvPr>
            <p:cNvCxnSpPr>
              <a:cxnSpLocks/>
            </p:cNvCxnSpPr>
            <p:nvPr/>
          </p:nvCxnSpPr>
          <p:spPr>
            <a:xfrm flipV="1">
              <a:off x="2924683" y="2987401"/>
              <a:ext cx="8074480" cy="1607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33C2D11A-82AC-8BFB-B86B-A6F80C0FF995}"/>
                </a:ext>
              </a:extLst>
            </p:cNvPr>
            <p:cNvCxnSpPr>
              <a:cxnSpLocks/>
            </p:cNvCxnSpPr>
            <p:nvPr/>
          </p:nvCxnSpPr>
          <p:spPr>
            <a:xfrm flipV="1">
              <a:off x="2924683" y="3586815"/>
              <a:ext cx="8060643" cy="10139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Gerader Verbinder 30">
              <a:extLst>
                <a:ext uri="{FF2B5EF4-FFF2-40B4-BE49-F238E27FC236}">
                  <a16:creationId xmlns:a16="http://schemas.microsoft.com/office/drawing/2014/main" id="{94464E33-3BF5-F5D5-DF6E-E60E161B0A7A}"/>
                </a:ext>
              </a:extLst>
            </p:cNvPr>
            <p:cNvCxnSpPr>
              <a:cxnSpLocks/>
            </p:cNvCxnSpPr>
            <p:nvPr/>
          </p:nvCxnSpPr>
          <p:spPr>
            <a:xfrm flipV="1">
              <a:off x="2935061" y="4423327"/>
              <a:ext cx="8064102" cy="18971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8C9D09BC-4DC5-C64C-F75A-BC3D93810DD5}"/>
                </a:ext>
              </a:extLst>
            </p:cNvPr>
            <p:cNvCxnSpPr>
              <a:cxnSpLocks/>
            </p:cNvCxnSpPr>
            <p:nvPr/>
          </p:nvCxnSpPr>
          <p:spPr>
            <a:xfrm>
              <a:off x="2924684" y="4616684"/>
              <a:ext cx="8067561" cy="4732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3C9DBB9B-4E2B-7465-271D-AEFE4505BCF8}"/>
                </a:ext>
              </a:extLst>
            </p:cNvPr>
            <p:cNvCxnSpPr>
              <a:cxnSpLocks/>
            </p:cNvCxnSpPr>
            <p:nvPr/>
          </p:nvCxnSpPr>
          <p:spPr>
            <a:xfrm>
              <a:off x="2931602" y="4613044"/>
              <a:ext cx="8060643" cy="1208813"/>
            </a:xfrm>
            <a:prstGeom prst="line">
              <a:avLst/>
            </a:prstGeom>
          </p:spPr>
          <p:style>
            <a:lnRef idx="1">
              <a:schemeClr val="accent1"/>
            </a:lnRef>
            <a:fillRef idx="0">
              <a:schemeClr val="accent1"/>
            </a:fillRef>
            <a:effectRef idx="0">
              <a:schemeClr val="accent1"/>
            </a:effectRef>
            <a:fontRef idx="minor">
              <a:schemeClr val="tx1"/>
            </a:fontRef>
          </p:style>
        </p:cxnSp>
        <p:pic>
          <p:nvPicPr>
            <p:cNvPr id="34" name="Grafik 33" descr="Ein Bild, das Waffe, Fernwaffe, Schusswaffe, Gewehr enthält.&#10;&#10;KI-generierte Inhalte können fehlerhaft sein.">
              <a:extLst>
                <a:ext uri="{FF2B5EF4-FFF2-40B4-BE49-F238E27FC236}">
                  <a16:creationId xmlns:a16="http://schemas.microsoft.com/office/drawing/2014/main" id="{F8E1E0A6-AB8A-D845-870C-8834726C5BD5}"/>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2041403" y="4399109"/>
              <a:ext cx="912243" cy="473216"/>
            </a:xfrm>
            <a:prstGeom prst="rect">
              <a:avLst/>
            </a:prstGeom>
          </p:spPr>
        </p:pic>
      </p:grpSp>
      <p:grpSp>
        <p:nvGrpSpPr>
          <p:cNvPr id="35" name="Gruppieren 34">
            <a:extLst>
              <a:ext uri="{FF2B5EF4-FFF2-40B4-BE49-F238E27FC236}">
                <a16:creationId xmlns:a16="http://schemas.microsoft.com/office/drawing/2014/main" id="{4CC8CDA9-3CC1-8210-35CF-ED0D698FA778}"/>
              </a:ext>
            </a:extLst>
          </p:cNvPr>
          <p:cNvGrpSpPr/>
          <p:nvPr/>
        </p:nvGrpSpPr>
        <p:grpSpPr>
          <a:xfrm rot="20178456" flipH="1">
            <a:off x="1634177" y="2210320"/>
            <a:ext cx="10448420" cy="2834456"/>
            <a:chOff x="2041403" y="2987401"/>
            <a:chExt cx="8957760" cy="2834456"/>
          </a:xfrm>
        </p:grpSpPr>
        <p:cxnSp>
          <p:nvCxnSpPr>
            <p:cNvPr id="36" name="Gerader Verbinder 35">
              <a:extLst>
                <a:ext uri="{FF2B5EF4-FFF2-40B4-BE49-F238E27FC236}">
                  <a16:creationId xmlns:a16="http://schemas.microsoft.com/office/drawing/2014/main" id="{D1E1A8B8-0375-33B1-1348-18347C7BC5A9}"/>
                </a:ext>
              </a:extLst>
            </p:cNvPr>
            <p:cNvCxnSpPr>
              <a:cxnSpLocks/>
            </p:cNvCxnSpPr>
            <p:nvPr/>
          </p:nvCxnSpPr>
          <p:spPr>
            <a:xfrm flipV="1">
              <a:off x="2924683" y="2987401"/>
              <a:ext cx="8074480" cy="1607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Gerader Verbinder 36">
              <a:extLst>
                <a:ext uri="{FF2B5EF4-FFF2-40B4-BE49-F238E27FC236}">
                  <a16:creationId xmlns:a16="http://schemas.microsoft.com/office/drawing/2014/main" id="{B2535001-263C-216C-5F1F-78D555575226}"/>
                </a:ext>
              </a:extLst>
            </p:cNvPr>
            <p:cNvCxnSpPr>
              <a:cxnSpLocks/>
            </p:cNvCxnSpPr>
            <p:nvPr/>
          </p:nvCxnSpPr>
          <p:spPr>
            <a:xfrm flipV="1">
              <a:off x="2924683" y="3586815"/>
              <a:ext cx="8060643" cy="1013952"/>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Gerader Verbinder 37">
              <a:extLst>
                <a:ext uri="{FF2B5EF4-FFF2-40B4-BE49-F238E27FC236}">
                  <a16:creationId xmlns:a16="http://schemas.microsoft.com/office/drawing/2014/main" id="{FADEBCE5-E55C-597A-92C5-D5513CCDED2A}"/>
                </a:ext>
              </a:extLst>
            </p:cNvPr>
            <p:cNvCxnSpPr>
              <a:cxnSpLocks/>
            </p:cNvCxnSpPr>
            <p:nvPr/>
          </p:nvCxnSpPr>
          <p:spPr>
            <a:xfrm flipV="1">
              <a:off x="2935061" y="4423327"/>
              <a:ext cx="8064102" cy="18971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Gerader Verbinder 38">
              <a:extLst>
                <a:ext uri="{FF2B5EF4-FFF2-40B4-BE49-F238E27FC236}">
                  <a16:creationId xmlns:a16="http://schemas.microsoft.com/office/drawing/2014/main" id="{D15B472C-E4D8-4B9F-352D-CC9D43FF8748}"/>
                </a:ext>
              </a:extLst>
            </p:cNvPr>
            <p:cNvCxnSpPr>
              <a:cxnSpLocks/>
            </p:cNvCxnSpPr>
            <p:nvPr/>
          </p:nvCxnSpPr>
          <p:spPr>
            <a:xfrm>
              <a:off x="2924684" y="4616684"/>
              <a:ext cx="8067561" cy="473216"/>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Gerader Verbinder 39">
              <a:extLst>
                <a:ext uri="{FF2B5EF4-FFF2-40B4-BE49-F238E27FC236}">
                  <a16:creationId xmlns:a16="http://schemas.microsoft.com/office/drawing/2014/main" id="{EFB49E7A-6DCF-56C7-BB22-10D027C3EFB6}"/>
                </a:ext>
              </a:extLst>
            </p:cNvPr>
            <p:cNvCxnSpPr>
              <a:cxnSpLocks/>
            </p:cNvCxnSpPr>
            <p:nvPr/>
          </p:nvCxnSpPr>
          <p:spPr>
            <a:xfrm>
              <a:off x="2931602" y="4613044"/>
              <a:ext cx="8060643" cy="1208813"/>
            </a:xfrm>
            <a:prstGeom prst="line">
              <a:avLst/>
            </a:prstGeom>
          </p:spPr>
          <p:style>
            <a:lnRef idx="1">
              <a:schemeClr val="accent1"/>
            </a:lnRef>
            <a:fillRef idx="0">
              <a:schemeClr val="accent1"/>
            </a:fillRef>
            <a:effectRef idx="0">
              <a:schemeClr val="accent1"/>
            </a:effectRef>
            <a:fontRef idx="minor">
              <a:schemeClr val="tx1"/>
            </a:fontRef>
          </p:style>
        </p:cxnSp>
        <p:pic>
          <p:nvPicPr>
            <p:cNvPr id="41" name="Grafik 40" descr="Ein Bild, das Waffe, Fernwaffe, Schusswaffe, Gewehr enthält.&#10;&#10;KI-generierte Inhalte können fehlerhaft sein.">
              <a:extLst>
                <a:ext uri="{FF2B5EF4-FFF2-40B4-BE49-F238E27FC236}">
                  <a16:creationId xmlns:a16="http://schemas.microsoft.com/office/drawing/2014/main" id="{4440A4AA-E480-9B6D-AA74-8749F08E1A10}"/>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2041403" y="4399109"/>
              <a:ext cx="912243" cy="473216"/>
            </a:xfrm>
            <a:prstGeom prst="rect">
              <a:avLst/>
            </a:prstGeom>
          </p:spPr>
        </p:pic>
      </p:grpSp>
    </p:spTree>
    <p:extLst>
      <p:ext uri="{BB962C8B-B14F-4D97-AF65-F5344CB8AC3E}">
        <p14:creationId xmlns:p14="http://schemas.microsoft.com/office/powerpoint/2010/main" val="878433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Ellipse 59">
            <a:extLst>
              <a:ext uri="{FF2B5EF4-FFF2-40B4-BE49-F238E27FC236}">
                <a16:creationId xmlns:a16="http://schemas.microsoft.com/office/drawing/2014/main" id="{39BAEEF2-7014-0D21-BB5E-4406F7CDEEE3}"/>
              </a:ext>
            </a:extLst>
          </p:cNvPr>
          <p:cNvSpPr/>
          <p:nvPr/>
        </p:nvSpPr>
        <p:spPr>
          <a:xfrm rot="20139726">
            <a:off x="3421170" y="4371425"/>
            <a:ext cx="390525" cy="942975"/>
          </a:xfrm>
          <a:prstGeom prst="ellipse">
            <a:avLst/>
          </a:prstGeom>
          <a:solidFill>
            <a:srgbClr val="FFC000"/>
          </a:solidFill>
          <a:ln w="12700" cap="flat" cmpd="sng" algn="ctr">
            <a:solidFill>
              <a:srgbClr val="15608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D5A85EE-3B8B-7C81-B668-0D8624884179}"/>
              </a:ext>
            </a:extLst>
          </p:cNvPr>
          <p:cNvSpPr>
            <a:spLocks noGrp="1"/>
          </p:cNvSpPr>
          <p:nvPr>
            <p:ph type="title"/>
          </p:nvPr>
        </p:nvSpPr>
        <p:spPr>
          <a:xfrm>
            <a:off x="838200" y="268969"/>
            <a:ext cx="10689546" cy="831572"/>
          </a:xfrm>
        </p:spPr>
        <p:txBody>
          <a:bodyPr>
            <a:normAutofit/>
          </a:bodyPr>
          <a:lstStyle/>
          <a:p>
            <a:pPr algn="ctr"/>
            <a:r>
              <a:rPr lang="de-DE" sz="4000" b="1" dirty="0">
                <a:latin typeface="Arial" panose="020B0604020202020204" pitchFamily="34" charset="0"/>
                <a:cs typeface="Arial" panose="020B0604020202020204" pitchFamily="34" charset="0"/>
              </a:rPr>
              <a:t>Compton - Streueffekt</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AEEAB98C-266D-2E43-EB3E-55EC8533A4FB}"/>
                  </a:ext>
                </a:extLst>
              </p:cNvPr>
              <p:cNvSpPr>
                <a:spLocks noGrp="1"/>
              </p:cNvSpPr>
              <p:nvPr>
                <p:ph idx="1"/>
              </p:nvPr>
            </p:nvSpPr>
            <p:spPr>
              <a:xfrm>
                <a:off x="495300" y="1081069"/>
                <a:ext cx="11170836" cy="4271901"/>
              </a:xfrm>
            </p:spPr>
            <p:txBody>
              <a:bodyPr>
                <a:normAutofit fontScale="25000" lnSpcReduction="20000"/>
              </a:bodyPr>
              <a:lstStyle/>
              <a:p>
                <a:pPr marL="0" indent="0" algn="ctr">
                  <a:lnSpc>
                    <a:spcPct val="120000"/>
                  </a:lnSpc>
                  <a:spcBef>
                    <a:spcPts val="0"/>
                  </a:spcBef>
                  <a:buNone/>
                </a:pPr>
                <a:r>
                  <a:rPr lang="de-DE" sz="9600" b="1" dirty="0"/>
                  <a:t>Hat man ein Empfangsgerät (z.B. Schüssel eines Radiotelekops) in der „Nähe“ der Emissionsquelle, „schlagen“ noch alle Teilchen (Photonen) </a:t>
                </a:r>
                <a:br>
                  <a:rPr lang="de-DE" sz="9600" b="1" dirty="0"/>
                </a:br>
                <a:r>
                  <a:rPr lang="de-DE" sz="9600" b="1" dirty="0"/>
                  <a:t>jeder „Welle“ mit hoher Frequenz (</a:t>
                </a:r>
                <a14:m>
                  <m:oMath xmlns:m="http://schemas.openxmlformats.org/officeDocument/2006/math">
                    <m:sSup>
                      <m:sSupPr>
                        <m:ctrlPr>
                          <a:rPr lang="de-DE" sz="9600" b="1" i="1" smtClean="0">
                            <a:latin typeface="Cambria Math" panose="02040503050406030204" pitchFamily="18" charset="0"/>
                          </a:rPr>
                        </m:ctrlPr>
                      </m:sSupPr>
                      <m:e>
                        <m:r>
                          <a:rPr lang="de-DE" sz="9600" b="1" i="1" smtClean="0">
                            <a:latin typeface="Cambria Math" panose="02040503050406030204" pitchFamily="18" charset="0"/>
                          </a:rPr>
                          <m:t>𝟏𝟎</m:t>
                        </m:r>
                      </m:e>
                      <m:sup>
                        <m:r>
                          <a:rPr lang="de-DE" sz="9600" b="1" i="1" smtClean="0">
                            <a:latin typeface="Cambria Math" panose="02040503050406030204" pitchFamily="18" charset="0"/>
                          </a:rPr>
                          <m:t>𝟔</m:t>
                        </m:r>
                        <m:r>
                          <a:rPr lang="de-DE" sz="9600" b="1" i="1" smtClean="0">
                            <a:latin typeface="Cambria Math" panose="02040503050406030204" pitchFamily="18" charset="0"/>
                          </a:rPr>
                          <m:t> </m:t>
                        </m:r>
                      </m:sup>
                    </m:sSup>
                  </m:oMath>
                </a14:m>
                <a:r>
                  <a:rPr lang="de-DE" sz="9600" b="1" dirty="0"/>
                  <a:t>Elektronenvolt) am Empfangsgerät ein. </a:t>
                </a:r>
                <a:br>
                  <a:rPr lang="de-DE" sz="9600" b="1" dirty="0"/>
                </a:br>
                <a:r>
                  <a:rPr lang="de-DE" sz="9600" b="1" dirty="0"/>
                  <a:t>In größerer Entfernung von der Quelle bleibt die Frequenz (Wellenlänge) </a:t>
                </a:r>
                <a:br>
                  <a:rPr lang="de-DE" sz="9600" b="1" dirty="0"/>
                </a:br>
                <a:r>
                  <a:rPr lang="de-DE" sz="9600" b="1" dirty="0"/>
                  <a:t>zunächst noch gleich, da nur die Energiedichte je Raumeinheit abnimmt.</a:t>
                </a:r>
                <a:br>
                  <a:rPr lang="de-DE" sz="9600" b="1" dirty="0"/>
                </a:br>
                <a:r>
                  <a:rPr lang="de-DE" sz="9600" b="1" dirty="0"/>
                  <a:t>Ist die Strahlungsquelle aber noch wesentlich weiter entfernt, </a:t>
                </a:r>
                <a:br>
                  <a:rPr lang="de-DE" sz="9600" b="1" dirty="0"/>
                </a:br>
                <a:r>
                  <a:rPr lang="de-DE" sz="9600" b="1" dirty="0"/>
                  <a:t>dann treffen auf Grund des Streueffekt erstens weniger Teilchen das Empfangsgerät, und haben auf Grund des Compton-Streueffekts inzwischen selbst Energie verloren wodurch am </a:t>
                </a:r>
                <a:br>
                  <a:rPr lang="de-DE" sz="9600" b="1" dirty="0"/>
                </a:br>
                <a:r>
                  <a:rPr lang="de-DE" sz="9600" b="1" dirty="0"/>
                  <a:t>        Empfangsgerät der Eindruck einer </a:t>
                </a:r>
                <a:br>
                  <a:rPr lang="de-DE" sz="9600" b="1" dirty="0"/>
                </a:br>
                <a:r>
                  <a:rPr lang="de-DE" sz="9600" b="1" dirty="0"/>
                  <a:t>Rotverschiebung entsteht </a:t>
                </a:r>
                <a:br>
                  <a:rPr lang="de-DE" sz="9600" b="1" dirty="0"/>
                </a:br>
                <a:endParaRPr lang="de-DE" sz="9600" b="1" dirty="0"/>
              </a:p>
            </p:txBody>
          </p:sp>
        </mc:Choice>
        <mc:Fallback xmlns="">
          <p:sp>
            <p:nvSpPr>
              <p:cNvPr id="3" name="Inhaltsplatzhalter 2">
                <a:extLst>
                  <a:ext uri="{FF2B5EF4-FFF2-40B4-BE49-F238E27FC236}">
                    <a16:creationId xmlns:a16="http://schemas.microsoft.com/office/drawing/2014/main" id="{AEEAB98C-266D-2E43-EB3E-55EC8533A4FB}"/>
                  </a:ext>
                </a:extLst>
              </p:cNvPr>
              <p:cNvSpPr>
                <a:spLocks noGrp="1" noRot="1" noChangeAspect="1" noMove="1" noResize="1" noEditPoints="1" noAdjustHandles="1" noChangeArrowheads="1" noChangeShapeType="1" noTextEdit="1"/>
              </p:cNvSpPr>
              <p:nvPr>
                <p:ph idx="1"/>
              </p:nvPr>
            </p:nvSpPr>
            <p:spPr>
              <a:xfrm>
                <a:off x="495300" y="1081069"/>
                <a:ext cx="11170836" cy="4271901"/>
              </a:xfrm>
              <a:blipFill>
                <a:blip r:embed="rId2"/>
                <a:stretch>
                  <a:fillRect t="-1141"/>
                </a:stretch>
              </a:blipFill>
            </p:spPr>
            <p:txBody>
              <a:bodyPr/>
              <a:lstStyle/>
              <a:p>
                <a:r>
                  <a:rPr lang="de-DE">
                    <a:noFill/>
                  </a:rPr>
                  <a:t> </a:t>
                </a:r>
              </a:p>
            </p:txBody>
          </p:sp>
        </mc:Fallback>
      </mc:AlternateContent>
      <p:sp>
        <p:nvSpPr>
          <p:cNvPr id="67" name="Stern: 7 Zacken 66">
            <a:extLst>
              <a:ext uri="{FF2B5EF4-FFF2-40B4-BE49-F238E27FC236}">
                <a16:creationId xmlns:a16="http://schemas.microsoft.com/office/drawing/2014/main" id="{8BBE3045-C856-8175-65D7-6A158E59247E}"/>
              </a:ext>
            </a:extLst>
          </p:cNvPr>
          <p:cNvSpPr/>
          <p:nvPr/>
        </p:nvSpPr>
        <p:spPr>
          <a:xfrm>
            <a:off x="822960" y="5719718"/>
            <a:ext cx="279216" cy="278675"/>
          </a:xfrm>
          <a:prstGeom prst="star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Gerade Verbindung mit Pfeil 68">
            <a:extLst>
              <a:ext uri="{FF2B5EF4-FFF2-40B4-BE49-F238E27FC236}">
                <a16:creationId xmlns:a16="http://schemas.microsoft.com/office/drawing/2014/main" id="{111C02AF-B76E-6643-ECC9-484479A22106}"/>
              </a:ext>
            </a:extLst>
          </p:cNvPr>
          <p:cNvCxnSpPr>
            <a:cxnSpLocks/>
          </p:cNvCxnSpPr>
          <p:nvPr/>
        </p:nvCxnSpPr>
        <p:spPr>
          <a:xfrm flipV="1">
            <a:off x="963736" y="4580702"/>
            <a:ext cx="2528398" cy="128705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5" name="Ellipse 64">
            <a:extLst>
              <a:ext uri="{FF2B5EF4-FFF2-40B4-BE49-F238E27FC236}">
                <a16:creationId xmlns:a16="http://schemas.microsoft.com/office/drawing/2014/main" id="{3DCC1D3B-8E97-F7EF-3BC5-4F971ADD4306}"/>
              </a:ext>
            </a:extLst>
          </p:cNvPr>
          <p:cNvSpPr/>
          <p:nvPr/>
        </p:nvSpPr>
        <p:spPr>
          <a:xfrm rot="272512">
            <a:off x="10313326" y="5305857"/>
            <a:ext cx="362512" cy="942975"/>
          </a:xfrm>
          <a:prstGeom prst="ellipse">
            <a:avLst/>
          </a:prstGeom>
          <a:solidFill>
            <a:srgbClr val="FFC000"/>
          </a:solidFill>
          <a:ln w="12700" cap="flat" cmpd="sng" algn="ctr">
            <a:solidFill>
              <a:srgbClr val="15608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77" name="Gerade Verbindung mit Pfeil 76">
            <a:extLst>
              <a:ext uri="{FF2B5EF4-FFF2-40B4-BE49-F238E27FC236}">
                <a16:creationId xmlns:a16="http://schemas.microsoft.com/office/drawing/2014/main" id="{C0AD2357-EA19-4D87-6882-F603AFBEFE88}"/>
              </a:ext>
            </a:extLst>
          </p:cNvPr>
          <p:cNvCxnSpPr>
            <a:cxnSpLocks/>
          </p:cNvCxnSpPr>
          <p:nvPr/>
        </p:nvCxnSpPr>
        <p:spPr>
          <a:xfrm flipV="1">
            <a:off x="967778" y="5079827"/>
            <a:ext cx="10030780" cy="783570"/>
          </a:xfrm>
          <a:prstGeom prst="straightConnector1">
            <a:avLst/>
          </a:prstGeom>
          <a:ln w="381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80" name="Gerade Verbindung mit Pfeil 79">
            <a:extLst>
              <a:ext uri="{FF2B5EF4-FFF2-40B4-BE49-F238E27FC236}">
                <a16:creationId xmlns:a16="http://schemas.microsoft.com/office/drawing/2014/main" id="{461C07CF-94D8-2A15-7F5C-71A96FF6BA23}"/>
              </a:ext>
            </a:extLst>
          </p:cNvPr>
          <p:cNvCxnSpPr>
            <a:cxnSpLocks/>
          </p:cNvCxnSpPr>
          <p:nvPr/>
        </p:nvCxnSpPr>
        <p:spPr>
          <a:xfrm flipV="1">
            <a:off x="971815" y="5719718"/>
            <a:ext cx="9537522" cy="148026"/>
          </a:xfrm>
          <a:prstGeom prst="straightConnector1">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3" name="Gerade Verbindung mit Pfeil 82">
            <a:extLst>
              <a:ext uri="{FF2B5EF4-FFF2-40B4-BE49-F238E27FC236}">
                <a16:creationId xmlns:a16="http://schemas.microsoft.com/office/drawing/2014/main" id="{4E9134A1-A7ED-2CD5-BD95-98768C444A8E}"/>
              </a:ext>
            </a:extLst>
          </p:cNvPr>
          <p:cNvCxnSpPr>
            <a:cxnSpLocks/>
          </p:cNvCxnSpPr>
          <p:nvPr/>
        </p:nvCxnSpPr>
        <p:spPr>
          <a:xfrm>
            <a:off x="963729" y="5867744"/>
            <a:ext cx="10034829" cy="496170"/>
          </a:xfrm>
          <a:prstGeom prst="straightConnector1">
            <a:avLst/>
          </a:prstGeom>
          <a:ln w="38100">
            <a:prstDash val="solid"/>
            <a:tailEnd type="triangle"/>
          </a:ln>
        </p:spPr>
        <p:style>
          <a:lnRef idx="1">
            <a:schemeClr val="accent1"/>
          </a:lnRef>
          <a:fillRef idx="0">
            <a:schemeClr val="accent1"/>
          </a:fillRef>
          <a:effectRef idx="0">
            <a:schemeClr val="accent1"/>
          </a:effectRef>
          <a:fontRef idx="minor">
            <a:schemeClr val="tx1"/>
          </a:fontRef>
        </p:style>
      </p:cxnSp>
      <p:sp>
        <p:nvSpPr>
          <p:cNvPr id="7" name="Foliennummernplatzhalter 4">
            <a:extLst>
              <a:ext uri="{FF2B5EF4-FFF2-40B4-BE49-F238E27FC236}">
                <a16:creationId xmlns:a16="http://schemas.microsoft.com/office/drawing/2014/main" id="{3E384C21-B782-2645-ADBC-55CD77524FD5}"/>
              </a:ext>
            </a:extLst>
          </p:cNvPr>
          <p:cNvSpPr>
            <a:spLocks noGrp="1"/>
          </p:cNvSpPr>
          <p:nvPr>
            <p:ph type="sldNum" sz="quarter" idx="12"/>
          </p:nvPr>
        </p:nvSpPr>
        <p:spPr>
          <a:xfrm>
            <a:off x="11065565" y="6363914"/>
            <a:ext cx="1106621"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Fußzeilenplatzhalter 3">
            <a:extLst>
              <a:ext uri="{FF2B5EF4-FFF2-40B4-BE49-F238E27FC236}">
                <a16:creationId xmlns:a16="http://schemas.microsoft.com/office/drawing/2014/main" id="{F4733462-1918-98B8-1D58-D8CE8D037E6A}"/>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cxnSp>
        <p:nvCxnSpPr>
          <p:cNvPr id="9" name="Gerade Verbindung mit Pfeil 8">
            <a:extLst>
              <a:ext uri="{FF2B5EF4-FFF2-40B4-BE49-F238E27FC236}">
                <a16:creationId xmlns:a16="http://schemas.microsoft.com/office/drawing/2014/main" id="{94E0AD94-8FFF-4532-4B62-2C9ED5C9240E}"/>
              </a:ext>
            </a:extLst>
          </p:cNvPr>
          <p:cNvCxnSpPr>
            <a:cxnSpLocks/>
          </p:cNvCxnSpPr>
          <p:nvPr/>
        </p:nvCxnSpPr>
        <p:spPr>
          <a:xfrm flipV="1">
            <a:off x="987324" y="5076189"/>
            <a:ext cx="2734516" cy="7915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41764C75-B13D-499E-F69D-8B74F84EDC5E}"/>
              </a:ext>
            </a:extLst>
          </p:cNvPr>
          <p:cNvCxnSpPr>
            <a:cxnSpLocks/>
          </p:cNvCxnSpPr>
          <p:nvPr/>
        </p:nvCxnSpPr>
        <p:spPr>
          <a:xfrm flipV="1">
            <a:off x="987324" y="4785074"/>
            <a:ext cx="2645586" cy="10739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1559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25704-F165-885A-16E6-D108E7CC589F}"/>
            </a:ext>
          </a:extLst>
        </p:cNvPr>
        <p:cNvGrpSpPr/>
        <p:nvPr/>
      </p:nvGrpSpPr>
      <p:grpSpPr>
        <a:xfrm>
          <a:off x="0" y="0"/>
          <a:ext cx="0" cy="0"/>
          <a:chOff x="0" y="0"/>
          <a:chExt cx="0" cy="0"/>
        </a:xfrm>
      </p:grpSpPr>
      <p:pic>
        <p:nvPicPr>
          <p:cNvPr id="4" name="Bild 6">
            <a:extLst>
              <a:ext uri="{FF2B5EF4-FFF2-40B4-BE49-F238E27FC236}">
                <a16:creationId xmlns:a16="http://schemas.microsoft.com/office/drawing/2014/main" id="{DE8C9549-108C-0C69-3FE9-F45F2A90DB02}"/>
              </a:ext>
            </a:extLst>
          </p:cNvPr>
          <p:cNvPicPr>
            <a:picLocks noChangeAspect="1"/>
          </p:cNvPicPr>
          <p:nvPr/>
        </p:nvPicPr>
        <p:blipFill>
          <a:blip r:embed="rId2">
            <a:lum bright="60000" contrast="77000"/>
            <a:alphaModFix amt="29000"/>
          </a:blip>
          <a:srcRect l="2448" t="7541" r="42812" b="11747"/>
          <a:stretch>
            <a:fillRect/>
          </a:stretch>
        </p:blipFill>
        <p:spPr bwMode="auto">
          <a:xfrm>
            <a:off x="-1" y="-45308"/>
            <a:ext cx="12192001" cy="6494339"/>
          </a:xfrm>
          <a:prstGeom prst="rect">
            <a:avLst/>
          </a:prstGeom>
          <a:noFill/>
          <a:ln w="9525">
            <a:noFill/>
            <a:miter lim="800000"/>
            <a:headEnd/>
            <a:tailEnd/>
          </a:ln>
        </p:spPr>
      </p:pic>
      <p:sp>
        <p:nvSpPr>
          <p:cNvPr id="2" name="Titel 1">
            <a:extLst>
              <a:ext uri="{FF2B5EF4-FFF2-40B4-BE49-F238E27FC236}">
                <a16:creationId xmlns:a16="http://schemas.microsoft.com/office/drawing/2014/main" id="{5045EBC5-C657-1537-1908-A0FE1F78BF93}"/>
              </a:ext>
            </a:extLst>
          </p:cNvPr>
          <p:cNvSpPr>
            <a:spLocks noGrp="1"/>
          </p:cNvSpPr>
          <p:nvPr>
            <p:ph type="title"/>
          </p:nvPr>
        </p:nvSpPr>
        <p:spPr>
          <a:xfrm>
            <a:off x="838200" y="220346"/>
            <a:ext cx="10689546" cy="831572"/>
          </a:xfrm>
        </p:spPr>
        <p:txBody>
          <a:bodyPr>
            <a:normAutofit/>
          </a:bodyPr>
          <a:lstStyle/>
          <a:p>
            <a:pPr algn="ctr"/>
            <a:r>
              <a:rPr lang="de-DE" sz="4000" b="1" dirty="0">
                <a:latin typeface="Arial" panose="020B0604020202020204" pitchFamily="34" charset="0"/>
                <a:cs typeface="Arial" panose="020B0604020202020204" pitchFamily="34" charset="0"/>
              </a:rPr>
              <a:t>Trefferquote - Streueffekt</a:t>
            </a:r>
          </a:p>
        </p:txBody>
      </p:sp>
      <p:sp>
        <p:nvSpPr>
          <p:cNvPr id="3" name="Inhaltsplatzhalter 2">
            <a:extLst>
              <a:ext uri="{FF2B5EF4-FFF2-40B4-BE49-F238E27FC236}">
                <a16:creationId xmlns:a16="http://schemas.microsoft.com/office/drawing/2014/main" id="{F2522242-5D7C-62C4-9361-1122617708F6}"/>
              </a:ext>
            </a:extLst>
          </p:cNvPr>
          <p:cNvSpPr>
            <a:spLocks noGrp="1"/>
          </p:cNvSpPr>
          <p:nvPr>
            <p:ph idx="1"/>
          </p:nvPr>
        </p:nvSpPr>
        <p:spPr>
          <a:xfrm>
            <a:off x="380999" y="1798696"/>
            <a:ext cx="11430000" cy="3260607"/>
          </a:xfrm>
        </p:spPr>
        <p:txBody>
          <a:bodyPr>
            <a:noAutofit/>
          </a:bodyPr>
          <a:lstStyle/>
          <a:p>
            <a:pPr marL="0" indent="0" algn="ctr">
              <a:lnSpc>
                <a:spcPct val="120000"/>
              </a:lnSpc>
              <a:spcBef>
                <a:spcPts val="0"/>
              </a:spcBef>
              <a:buNone/>
            </a:pPr>
            <a:r>
              <a:rPr lang="de-DE" sz="2600" b="1" dirty="0"/>
              <a:t>Trifft nur noch ein Teilchen jeder zweiten „Welle“ das Empfangsgerät, </a:t>
            </a:r>
          </a:p>
          <a:p>
            <a:pPr marL="0" indent="0" algn="ctr">
              <a:lnSpc>
                <a:spcPct val="120000"/>
              </a:lnSpc>
              <a:spcBef>
                <a:spcPts val="0"/>
              </a:spcBef>
              <a:buNone/>
            </a:pPr>
            <a:r>
              <a:rPr lang="de-DE" sz="2600" b="1" dirty="0"/>
              <a:t>und hat dieses durch Zusammenstöße oder durch den Streueffekt </a:t>
            </a:r>
            <a:br>
              <a:rPr lang="de-DE" sz="2600" b="1" dirty="0"/>
            </a:br>
            <a:r>
              <a:rPr lang="de-DE" sz="2600" b="1" dirty="0"/>
              <a:t>bereits Energie verloren</a:t>
            </a:r>
            <a:br>
              <a:rPr lang="de-DE" sz="2600" b="1" dirty="0"/>
            </a:br>
            <a:r>
              <a:rPr lang="de-DE" sz="2600" b="1" dirty="0"/>
              <a:t>reduziert sich zunächst wie beim Schrotkugelmodell </a:t>
            </a:r>
          </a:p>
          <a:p>
            <a:pPr marL="0" indent="0" algn="ctr">
              <a:lnSpc>
                <a:spcPct val="120000"/>
              </a:lnSpc>
              <a:spcBef>
                <a:spcPts val="0"/>
              </a:spcBef>
              <a:buNone/>
            </a:pPr>
            <a:r>
              <a:rPr lang="de-DE" sz="2600" b="1" dirty="0"/>
              <a:t>die messbare Energiedichte / Frequenz z.B. um die Hälfte </a:t>
            </a:r>
          </a:p>
          <a:p>
            <a:pPr marL="0" indent="0" algn="ctr">
              <a:lnSpc>
                <a:spcPct val="120000"/>
              </a:lnSpc>
              <a:spcBef>
                <a:spcPts val="0"/>
              </a:spcBef>
              <a:buNone/>
            </a:pPr>
            <a:r>
              <a:rPr lang="de-DE" sz="2600" b="1" dirty="0"/>
              <a:t>und die gemessene Wellenlänge verdoppelt sich.</a:t>
            </a:r>
          </a:p>
          <a:p>
            <a:pPr marL="0" indent="0" algn="ctr">
              <a:lnSpc>
                <a:spcPct val="120000"/>
              </a:lnSpc>
              <a:spcBef>
                <a:spcPts val="0"/>
              </a:spcBef>
              <a:buNone/>
            </a:pPr>
            <a:r>
              <a:rPr lang="de-DE" sz="2600" b="1" dirty="0"/>
              <a:t>Bei noch größerer Entfernung verstärkt sich dieser Effekt noch weiter.</a:t>
            </a:r>
            <a:br>
              <a:rPr lang="de-DE" sz="2600" b="1" dirty="0"/>
            </a:br>
            <a:endParaRPr lang="de-DE" sz="2600" b="1" dirty="0"/>
          </a:p>
        </p:txBody>
      </p:sp>
      <p:sp>
        <p:nvSpPr>
          <p:cNvPr id="6" name="Foliennummernplatzhalter 4">
            <a:extLst>
              <a:ext uri="{FF2B5EF4-FFF2-40B4-BE49-F238E27FC236}">
                <a16:creationId xmlns:a16="http://schemas.microsoft.com/office/drawing/2014/main" id="{DB1A12DD-7BEF-2242-78B4-D1CD3251712D}"/>
              </a:ext>
            </a:extLst>
          </p:cNvPr>
          <p:cNvSpPr>
            <a:spLocks noGrp="1"/>
          </p:cNvSpPr>
          <p:nvPr>
            <p:ph type="sldNum" sz="quarter" idx="12"/>
          </p:nvPr>
        </p:nvSpPr>
        <p:spPr>
          <a:xfrm>
            <a:off x="10979426" y="6363914"/>
            <a:ext cx="1192760"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9B4AA744-CB76-FBDA-CD7E-F4F105A50D56}"/>
              </a:ext>
            </a:extLst>
          </p:cNvPr>
          <p:cNvSpPr>
            <a:spLocks noGrp="1"/>
          </p:cNvSpPr>
          <p:nvPr>
            <p:ph type="ftr" sz="quarter" idx="11"/>
          </p:nvPr>
        </p:nvSpPr>
        <p:spPr>
          <a:xfrm>
            <a:off x="2964366" y="6449030"/>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Tree>
    <p:extLst>
      <p:ext uri="{BB962C8B-B14F-4D97-AF65-F5344CB8AC3E}">
        <p14:creationId xmlns:p14="http://schemas.microsoft.com/office/powerpoint/2010/main" val="3271831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6">
            <a:extLst>
              <a:ext uri="{FF2B5EF4-FFF2-40B4-BE49-F238E27FC236}">
                <a16:creationId xmlns:a16="http://schemas.microsoft.com/office/drawing/2014/main" id="{2F3F0B1A-09F0-054C-4ACB-DF6BAD8AC3D8}"/>
              </a:ext>
            </a:extLst>
          </p:cNvPr>
          <p:cNvPicPr>
            <a:picLocks noChangeAspect="1"/>
          </p:cNvPicPr>
          <p:nvPr/>
        </p:nvPicPr>
        <p:blipFill>
          <a:blip r:embed="rId2">
            <a:lum bright="60000" contrast="77000"/>
            <a:alphaModFix amt="29000"/>
          </a:blip>
          <a:srcRect l="2448" t="7541" r="42812" b="11747"/>
          <a:stretch>
            <a:fillRect/>
          </a:stretch>
        </p:blipFill>
        <p:spPr bwMode="auto">
          <a:xfrm>
            <a:off x="-1" y="-45308"/>
            <a:ext cx="12192001" cy="6494339"/>
          </a:xfrm>
          <a:prstGeom prst="rect">
            <a:avLst/>
          </a:prstGeom>
          <a:noFill/>
          <a:ln w="9525">
            <a:noFill/>
            <a:miter lim="800000"/>
            <a:headEnd/>
            <a:tailEnd/>
          </a:ln>
        </p:spPr>
      </p:pic>
      <p:sp>
        <p:nvSpPr>
          <p:cNvPr id="2" name="Titel 1">
            <a:extLst>
              <a:ext uri="{FF2B5EF4-FFF2-40B4-BE49-F238E27FC236}">
                <a16:creationId xmlns:a16="http://schemas.microsoft.com/office/drawing/2014/main" id="{9D5A85EE-3B8B-7C81-B668-0D8624884179}"/>
              </a:ext>
            </a:extLst>
          </p:cNvPr>
          <p:cNvSpPr>
            <a:spLocks noGrp="1"/>
          </p:cNvSpPr>
          <p:nvPr>
            <p:ph type="title"/>
          </p:nvPr>
        </p:nvSpPr>
        <p:spPr>
          <a:xfrm>
            <a:off x="838200" y="220346"/>
            <a:ext cx="10689546" cy="831572"/>
          </a:xfrm>
        </p:spPr>
        <p:txBody>
          <a:bodyPr>
            <a:normAutofit/>
          </a:bodyPr>
          <a:lstStyle/>
          <a:p>
            <a:pPr algn="ctr"/>
            <a:r>
              <a:rPr lang="de-DE" sz="4000" b="1" dirty="0">
                <a:latin typeface="Arial" panose="020B0604020202020204" pitchFamily="34" charset="0"/>
                <a:cs typeface="Arial" panose="020B0604020202020204" pitchFamily="34" charset="0"/>
              </a:rPr>
              <a:t>Trefferquote - Streueffekt</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AEEAB98C-266D-2E43-EB3E-55EC8533A4FB}"/>
                  </a:ext>
                </a:extLst>
              </p:cNvPr>
              <p:cNvSpPr>
                <a:spLocks noGrp="1"/>
              </p:cNvSpPr>
              <p:nvPr>
                <p:ph idx="1"/>
              </p:nvPr>
            </p:nvSpPr>
            <p:spPr>
              <a:xfrm>
                <a:off x="380999" y="1051917"/>
                <a:ext cx="11430000" cy="5311997"/>
              </a:xfrm>
            </p:spPr>
            <p:txBody>
              <a:bodyPr>
                <a:noAutofit/>
              </a:bodyPr>
              <a:lstStyle/>
              <a:p>
                <a:pPr marL="0" indent="0" algn="ctr">
                  <a:lnSpc>
                    <a:spcPct val="120000"/>
                  </a:lnSpc>
                  <a:spcBef>
                    <a:spcPts val="0"/>
                  </a:spcBef>
                  <a:buNone/>
                </a:pPr>
                <a:r>
                  <a:rPr lang="de-DE" sz="2600" b="1" dirty="0"/>
                  <a:t>Irgendwann trifft z.B. bei noch wesentlich größerer Entfernung </a:t>
                </a:r>
                <a:br>
                  <a:rPr lang="de-DE" sz="2600" b="1" dirty="0"/>
                </a:br>
                <a:r>
                  <a:rPr lang="de-DE" sz="2600" b="1" dirty="0"/>
                  <a:t>nur noch jedes zehnte Teilchen (Photon) das Empfangsgerät,</a:t>
                </a:r>
              </a:p>
              <a:p>
                <a:pPr marL="0" indent="0" algn="ctr">
                  <a:lnSpc>
                    <a:spcPct val="120000"/>
                  </a:lnSpc>
                  <a:spcBef>
                    <a:spcPts val="0"/>
                  </a:spcBef>
                  <a:buNone/>
                </a:pPr>
                <a:r>
                  <a:rPr lang="de-DE" sz="2600" b="1" dirty="0"/>
                  <a:t>und hat durch zahlreiche Zusammenstöße und / oder den Streueffekt </a:t>
                </a:r>
                <a:br>
                  <a:rPr lang="de-DE" sz="2600" b="1" dirty="0"/>
                </a:br>
                <a:r>
                  <a:rPr lang="de-DE" sz="2600" b="1" dirty="0"/>
                  <a:t> so viel Energie verloren,</a:t>
                </a:r>
              </a:p>
              <a:p>
                <a:pPr marL="0" indent="0" algn="ctr">
                  <a:lnSpc>
                    <a:spcPct val="120000"/>
                  </a:lnSpc>
                  <a:spcBef>
                    <a:spcPts val="0"/>
                  </a:spcBef>
                  <a:buNone/>
                </a:pPr>
                <a:r>
                  <a:rPr lang="de-DE" sz="2600" b="1" dirty="0"/>
                  <a:t>dass sich die messbare Energiedichte / Frequenz um eine Zehnerpotenz reduziert; </a:t>
                </a:r>
                <a:br>
                  <a:rPr lang="de-DE" sz="2600" b="1" dirty="0"/>
                </a:br>
                <a:r>
                  <a:rPr lang="de-DE" sz="2600" b="1" dirty="0"/>
                  <a:t>und sich die gemessene Wellenlänge um eine Zehnerpotenz dehnt /verzehnfacht </a:t>
                </a:r>
                <a:br>
                  <a:rPr lang="de-DE" sz="2600" b="1" dirty="0"/>
                </a:br>
                <a:r>
                  <a:rPr lang="de-DE" sz="2600" b="1" dirty="0"/>
                  <a:t>bis dann im Endeffekt in einem noch überschaubaren Zeitraum </a:t>
                </a:r>
                <a:br>
                  <a:rPr lang="de-DE" sz="2600" b="1" dirty="0"/>
                </a:br>
                <a:r>
                  <a:rPr lang="de-DE" sz="2600" b="1" dirty="0"/>
                  <a:t>in einer Entfernung ausgehend von der Hintergrundstrahlung </a:t>
                </a:r>
                <a:br>
                  <a:rPr lang="de-DE" sz="2600" b="1" dirty="0"/>
                </a:br>
                <a:r>
                  <a:rPr lang="de-DE" sz="2600" b="1" dirty="0"/>
                  <a:t>nur noch wenige Teilchen </a:t>
                </a:r>
                <a:br>
                  <a:rPr lang="de-DE" sz="2600" b="1" dirty="0"/>
                </a:br>
                <a:r>
                  <a:rPr lang="de-DE" sz="2600" b="1" dirty="0"/>
                  <a:t>mit geringem Energiegehalt (</a:t>
                </a:r>
                <a14:m>
                  <m:oMath xmlns:m="http://schemas.openxmlformats.org/officeDocument/2006/math">
                    <m:sSup>
                      <m:sSupPr>
                        <m:ctrlPr>
                          <a:rPr lang="de-DE" sz="2600" b="1" i="1" smtClean="0">
                            <a:latin typeface="Cambria Math" panose="02040503050406030204" pitchFamily="18" charset="0"/>
                          </a:rPr>
                        </m:ctrlPr>
                      </m:sSupPr>
                      <m:e>
                        <m:r>
                          <a:rPr lang="de-DE" sz="2600" b="1" i="1" smtClean="0">
                            <a:latin typeface="Cambria Math" panose="02040503050406030204" pitchFamily="18" charset="0"/>
                          </a:rPr>
                          <m:t>𝟏𝟎</m:t>
                        </m:r>
                      </m:e>
                      <m:sup>
                        <m:r>
                          <a:rPr lang="de-DE" sz="2600" b="1" i="1" smtClean="0">
                            <a:latin typeface="Cambria Math" panose="02040503050406030204" pitchFamily="18" charset="0"/>
                          </a:rPr>
                          <m:t>−</m:t>
                        </m:r>
                        <m:r>
                          <a:rPr lang="de-DE" sz="2600" b="1" i="1" smtClean="0">
                            <a:latin typeface="Cambria Math" panose="02040503050406030204" pitchFamily="18" charset="0"/>
                          </a:rPr>
                          <m:t>𝟖</m:t>
                        </m:r>
                      </m:sup>
                    </m:sSup>
                  </m:oMath>
                </a14:m>
                <a:r>
                  <a:rPr lang="de-DE" sz="2600" b="1" dirty="0"/>
                  <a:t> eV) bei uns ankommen</a:t>
                </a:r>
                <a:r>
                  <a:rPr lang="de-DE" sz="1000" b="1" dirty="0"/>
                  <a:t>  </a:t>
                </a:r>
              </a:p>
              <a:p>
                <a:pPr marL="0" indent="0" algn="ctr">
                  <a:lnSpc>
                    <a:spcPct val="120000"/>
                  </a:lnSpc>
                  <a:spcBef>
                    <a:spcPts val="0"/>
                  </a:spcBef>
                  <a:buNone/>
                </a:pPr>
                <a:r>
                  <a:rPr lang="de-DE" sz="2600" b="1" dirty="0"/>
                  <a:t>? „Hintergrundrauschen“ ?</a:t>
                </a:r>
              </a:p>
            </p:txBody>
          </p:sp>
        </mc:Choice>
        <mc:Fallback xmlns="">
          <p:sp>
            <p:nvSpPr>
              <p:cNvPr id="3" name="Inhaltsplatzhalter 2">
                <a:extLst>
                  <a:ext uri="{FF2B5EF4-FFF2-40B4-BE49-F238E27FC236}">
                    <a16:creationId xmlns:a16="http://schemas.microsoft.com/office/drawing/2014/main" id="{AEEAB98C-266D-2E43-EB3E-55EC8533A4FB}"/>
                  </a:ext>
                </a:extLst>
              </p:cNvPr>
              <p:cNvSpPr>
                <a:spLocks noGrp="1" noRot="1" noChangeAspect="1" noMove="1" noResize="1" noEditPoints="1" noAdjustHandles="1" noChangeArrowheads="1" noChangeShapeType="1" noTextEdit="1"/>
              </p:cNvSpPr>
              <p:nvPr>
                <p:ph idx="1"/>
              </p:nvPr>
            </p:nvSpPr>
            <p:spPr>
              <a:xfrm>
                <a:off x="380999" y="1051917"/>
                <a:ext cx="11430000" cy="5311997"/>
              </a:xfrm>
              <a:blipFill>
                <a:blip r:embed="rId3"/>
                <a:stretch>
                  <a:fillRect l="-533" t="-115" r="-1440" b="-2755"/>
                </a:stretch>
              </a:blipFill>
            </p:spPr>
            <p:txBody>
              <a:bodyPr/>
              <a:lstStyle/>
              <a:p>
                <a:r>
                  <a:rPr lang="de-DE">
                    <a:noFill/>
                  </a:rPr>
                  <a:t> </a:t>
                </a:r>
              </a:p>
            </p:txBody>
          </p:sp>
        </mc:Fallback>
      </mc:AlternateContent>
      <p:sp>
        <p:nvSpPr>
          <p:cNvPr id="6" name="Foliennummernplatzhalter 4">
            <a:extLst>
              <a:ext uri="{FF2B5EF4-FFF2-40B4-BE49-F238E27FC236}">
                <a16:creationId xmlns:a16="http://schemas.microsoft.com/office/drawing/2014/main" id="{37E94ACF-3B70-5ED2-4A1C-D075B0B62969}"/>
              </a:ext>
            </a:extLst>
          </p:cNvPr>
          <p:cNvSpPr>
            <a:spLocks noGrp="1"/>
          </p:cNvSpPr>
          <p:nvPr>
            <p:ph type="sldNum" sz="quarter" idx="12"/>
          </p:nvPr>
        </p:nvSpPr>
        <p:spPr>
          <a:xfrm>
            <a:off x="10919791" y="6363914"/>
            <a:ext cx="1252395"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2C062E3F-1E81-DE03-1AC6-731D0B7E1486}"/>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Tree>
    <p:extLst>
      <p:ext uri="{BB962C8B-B14F-4D97-AF65-F5344CB8AC3E}">
        <p14:creationId xmlns:p14="http://schemas.microsoft.com/office/powerpoint/2010/main" val="3214789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A85EE-3B8B-7C81-B668-0D8624884179}"/>
              </a:ext>
            </a:extLst>
          </p:cNvPr>
          <p:cNvSpPr>
            <a:spLocks noGrp="1"/>
          </p:cNvSpPr>
          <p:nvPr>
            <p:ph type="title"/>
          </p:nvPr>
        </p:nvSpPr>
        <p:spPr>
          <a:xfrm>
            <a:off x="838199" y="7572"/>
            <a:ext cx="10515600" cy="1325563"/>
          </a:xfrm>
        </p:spPr>
        <p:txBody>
          <a:bodyPr>
            <a:normAutofit/>
          </a:bodyPr>
          <a:lstStyle/>
          <a:p>
            <a:pPr algn="ctr"/>
            <a:r>
              <a:rPr lang="de-DE" sz="4000" b="1" dirty="0">
                <a:latin typeface="Arial" panose="020B0604020202020204" pitchFamily="34" charset="0"/>
                <a:cs typeface="Arial" panose="020B0604020202020204" pitchFamily="34" charset="0"/>
              </a:rPr>
              <a:t>Durchschnittlich  -  14 Zehnerpotenzen</a:t>
            </a:r>
          </a:p>
        </p:txBody>
      </p:sp>
      <p:pic>
        <p:nvPicPr>
          <p:cNvPr id="5" name="Inhaltsplatzhalter 4" descr="Ein Bild, das Text, Screenshot, Schrift, Reihe enthält.&#10;&#10;Automatisch generierte Beschreibung">
            <a:extLst>
              <a:ext uri="{FF2B5EF4-FFF2-40B4-BE49-F238E27FC236}">
                <a16:creationId xmlns:a16="http://schemas.microsoft.com/office/drawing/2014/main" id="{81D902B1-1E6B-5B45-1F66-85ECB8C816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5435" y="1052143"/>
            <a:ext cx="11166923" cy="3818298"/>
          </a:xfrm>
        </p:spPr>
      </p:pic>
      <p:sp>
        <p:nvSpPr>
          <p:cNvPr id="4" name="Inhaltsplatzhalter 2">
            <a:extLst>
              <a:ext uri="{FF2B5EF4-FFF2-40B4-BE49-F238E27FC236}">
                <a16:creationId xmlns:a16="http://schemas.microsoft.com/office/drawing/2014/main" id="{CF09E404-2573-0504-345C-8F641C37DF0A}"/>
              </a:ext>
            </a:extLst>
          </p:cNvPr>
          <p:cNvSpPr txBox="1">
            <a:spLocks/>
          </p:cNvSpPr>
          <p:nvPr/>
        </p:nvSpPr>
        <p:spPr>
          <a:xfrm>
            <a:off x="402780" y="5164538"/>
            <a:ext cx="11386439" cy="93549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Der für die folgenden Überlegungen relevante Bereich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2800" b="1" i="0" u="none" strike="noStrike" kern="1200" cap="none" spc="0" normalizeH="0" baseline="0" noProof="0" dirty="0">
                <a:ln>
                  <a:noFill/>
                </a:ln>
                <a:solidFill>
                  <a:prstClr val="black"/>
                </a:solidFill>
                <a:effectLst/>
                <a:uLnTx/>
                <a:uFillTx/>
                <a:latin typeface="Calibri" panose="020F0502020204030204"/>
                <a:ea typeface="+mn-ea"/>
                <a:cs typeface="+mn-cs"/>
              </a:rPr>
              <a:t>der Wellenlänge / Frequenz / eV liegt zwischen 12 bis 16 Zehnerpotenzen </a:t>
            </a:r>
          </a:p>
        </p:txBody>
      </p:sp>
      <p:cxnSp>
        <p:nvCxnSpPr>
          <p:cNvPr id="8" name="Gerade Verbindung mit Pfeil 7">
            <a:extLst>
              <a:ext uri="{FF2B5EF4-FFF2-40B4-BE49-F238E27FC236}">
                <a16:creationId xmlns:a16="http://schemas.microsoft.com/office/drawing/2014/main" id="{6817B794-2529-AA95-F3E9-0227DF3A5A45}"/>
              </a:ext>
            </a:extLst>
          </p:cNvPr>
          <p:cNvCxnSpPr>
            <a:cxnSpLocks/>
          </p:cNvCxnSpPr>
          <p:nvPr/>
        </p:nvCxnSpPr>
        <p:spPr>
          <a:xfrm>
            <a:off x="2181712" y="5022840"/>
            <a:ext cx="7063991" cy="0"/>
          </a:xfrm>
          <a:prstGeom prst="straightConnector1">
            <a:avLst/>
          </a:prstGeom>
          <a:ln w="76200">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C82D472B-C26E-4E1B-A94F-B90E6504D966}"/>
              </a:ext>
            </a:extLst>
          </p:cNvPr>
          <p:cNvCxnSpPr>
            <a:cxnSpLocks/>
          </p:cNvCxnSpPr>
          <p:nvPr/>
        </p:nvCxnSpPr>
        <p:spPr>
          <a:xfrm>
            <a:off x="3065967" y="4801125"/>
            <a:ext cx="5275385" cy="0"/>
          </a:xfrm>
          <a:prstGeom prst="straightConnector1">
            <a:avLst/>
          </a:prstGeom>
          <a:ln w="76200">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Foliennummernplatzhalter 4">
            <a:extLst>
              <a:ext uri="{FF2B5EF4-FFF2-40B4-BE49-F238E27FC236}">
                <a16:creationId xmlns:a16="http://schemas.microsoft.com/office/drawing/2014/main" id="{E8F828AB-47DB-1A12-12E9-0AE6F9552A43}"/>
              </a:ext>
            </a:extLst>
          </p:cNvPr>
          <p:cNvSpPr>
            <a:spLocks noGrp="1"/>
          </p:cNvSpPr>
          <p:nvPr>
            <p:ph type="sldNum" sz="quarter" idx="12"/>
          </p:nvPr>
        </p:nvSpPr>
        <p:spPr>
          <a:xfrm>
            <a:off x="10933043" y="6363914"/>
            <a:ext cx="1239143"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Fußzeilenplatzhalter 3">
            <a:extLst>
              <a:ext uri="{FF2B5EF4-FFF2-40B4-BE49-F238E27FC236}">
                <a16:creationId xmlns:a16="http://schemas.microsoft.com/office/drawing/2014/main" id="{2C02BCDB-B354-1C42-143E-18D66C5901F1}"/>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
        <p:nvSpPr>
          <p:cNvPr id="3" name="Fußzeilenplatzhalter 2">
            <a:extLst>
              <a:ext uri="{FF2B5EF4-FFF2-40B4-BE49-F238E27FC236}">
                <a16:creationId xmlns:a16="http://schemas.microsoft.com/office/drawing/2014/main" id="{DEA3372C-22CB-F030-338F-CEAD43A2B547}"/>
              </a:ext>
            </a:extLst>
          </p:cNvPr>
          <p:cNvSpPr txBox="1">
            <a:spLocks/>
          </p:cNvSpPr>
          <p:nvPr/>
        </p:nvSpPr>
        <p:spPr>
          <a:xfrm>
            <a:off x="635435" y="6356350"/>
            <a:ext cx="2047475" cy="365125"/>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t>Bildquelle: Wikipedia</a:t>
            </a:r>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329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5A85EE-3B8B-7C81-B668-0D8624884179}"/>
              </a:ext>
            </a:extLst>
          </p:cNvPr>
          <p:cNvSpPr>
            <a:spLocks noGrp="1"/>
          </p:cNvSpPr>
          <p:nvPr>
            <p:ph type="title"/>
          </p:nvPr>
        </p:nvSpPr>
        <p:spPr>
          <a:xfrm>
            <a:off x="838200" y="365126"/>
            <a:ext cx="10689546" cy="831572"/>
          </a:xfrm>
        </p:spPr>
        <p:txBody>
          <a:bodyPr>
            <a:normAutofit fontScale="90000"/>
          </a:bodyPr>
          <a:lstStyle/>
          <a:p>
            <a:r>
              <a:rPr lang="de-DE" b="1" dirty="0"/>
              <a:t>   </a:t>
            </a:r>
            <a:r>
              <a:rPr lang="de-DE" sz="4000" b="1" dirty="0">
                <a:latin typeface="Arial" panose="020B0604020202020204" pitchFamily="34" charset="0"/>
                <a:cs typeface="Arial" panose="020B0604020202020204" pitchFamily="34" charset="0"/>
              </a:rPr>
              <a:t>1 :  100 Billionen (Photonen / Elektronenvolt)</a:t>
            </a:r>
          </a:p>
        </p:txBody>
      </p:sp>
      <mc:AlternateContent xmlns:mc="http://schemas.openxmlformats.org/markup-compatibility/2006">
        <mc:Choice xmlns:a14="http://schemas.microsoft.com/office/drawing/2010/main" Requires="a14">
          <p:sp>
            <p:nvSpPr>
              <p:cNvPr id="3" name="Inhaltsplatzhalter 2">
                <a:extLst>
                  <a:ext uri="{FF2B5EF4-FFF2-40B4-BE49-F238E27FC236}">
                    <a16:creationId xmlns:a16="http://schemas.microsoft.com/office/drawing/2014/main" id="{AEEAB98C-266D-2E43-EB3E-55EC8533A4FB}"/>
                  </a:ext>
                </a:extLst>
              </p:cNvPr>
              <p:cNvSpPr>
                <a:spLocks noGrp="1"/>
              </p:cNvSpPr>
              <p:nvPr>
                <p:ph idx="1"/>
              </p:nvPr>
            </p:nvSpPr>
            <p:spPr>
              <a:xfrm>
                <a:off x="291402" y="1212396"/>
                <a:ext cx="11374734" cy="5050518"/>
              </a:xfrm>
            </p:spPr>
            <p:txBody>
              <a:bodyPr>
                <a:normAutofit fontScale="25000" lnSpcReduction="20000"/>
              </a:bodyPr>
              <a:lstStyle/>
              <a:p>
                <a:pPr marL="0" indent="0" algn="ctr">
                  <a:lnSpc>
                    <a:spcPct val="120000"/>
                  </a:lnSpc>
                  <a:spcBef>
                    <a:spcPts val="0"/>
                  </a:spcBef>
                  <a:buNone/>
                </a:pPr>
                <a:r>
                  <a:rPr lang="de-DE" sz="9600" b="1" dirty="0"/>
                  <a:t>Nahe an der Strahlungsquelle trifft z.B. noch jedes Gammaphoton </a:t>
                </a:r>
                <a:br>
                  <a:rPr lang="de-DE" sz="9600" b="1" dirty="0"/>
                </a:br>
                <a:r>
                  <a:rPr lang="de-DE" sz="9600" b="1" dirty="0"/>
                  <a:t>das Empfangsgerät mit hoher Frequenz und Energiedichte (</a:t>
                </a:r>
                <a14:m>
                  <m:oMath xmlns:m="http://schemas.openxmlformats.org/officeDocument/2006/math">
                    <m:sSup>
                      <m:sSupPr>
                        <m:ctrlPr>
                          <a:rPr lang="de-DE" sz="9600" b="1" i="1" smtClean="0">
                            <a:latin typeface="Cambria Math" panose="02040503050406030204" pitchFamily="18" charset="0"/>
                          </a:rPr>
                        </m:ctrlPr>
                      </m:sSupPr>
                      <m:e>
                        <m:r>
                          <a:rPr lang="de-DE" sz="9600" b="1" i="1" smtClean="0">
                            <a:latin typeface="Cambria Math" panose="02040503050406030204" pitchFamily="18" charset="0"/>
                          </a:rPr>
                          <m:t>𝟏𝟎</m:t>
                        </m:r>
                      </m:e>
                      <m:sup>
                        <m:r>
                          <a:rPr lang="de-DE" sz="9600" b="1" i="1" smtClean="0">
                            <a:latin typeface="Cambria Math" panose="02040503050406030204" pitchFamily="18" charset="0"/>
                          </a:rPr>
                          <m:t>𝟔</m:t>
                        </m:r>
                        <m:r>
                          <a:rPr lang="de-DE" sz="9600" b="1" i="1" smtClean="0">
                            <a:latin typeface="Cambria Math" panose="02040503050406030204" pitchFamily="18" charset="0"/>
                          </a:rPr>
                          <m:t> </m:t>
                        </m:r>
                      </m:sup>
                    </m:sSup>
                  </m:oMath>
                </a14:m>
                <a:r>
                  <a:rPr lang="de-DE" sz="9600" b="1" dirty="0"/>
                  <a:t>Elektronenvolt).</a:t>
                </a:r>
              </a:p>
              <a:p>
                <a:pPr marL="0" indent="0" algn="ctr">
                  <a:lnSpc>
                    <a:spcPct val="120000"/>
                  </a:lnSpc>
                  <a:spcBef>
                    <a:spcPts val="0"/>
                  </a:spcBef>
                  <a:buNone/>
                </a:pPr>
                <a:r>
                  <a:rPr lang="de-DE" sz="9600" b="1" dirty="0"/>
                  <a:t>Da aber die Hintergrundstrahlung bis zu Ihrer Ankunft auf der Erde </a:t>
                </a:r>
                <a:br>
                  <a:rPr lang="de-DE" sz="9600" b="1" dirty="0"/>
                </a:br>
                <a:r>
                  <a:rPr lang="de-DE" sz="9600" b="1" dirty="0"/>
                  <a:t>eine Energiedichte- und Frequenzreduzierung / Wellenlängendehnung </a:t>
                </a:r>
                <a:br>
                  <a:rPr lang="de-DE" sz="9600" b="1" dirty="0"/>
                </a:br>
                <a:r>
                  <a:rPr lang="de-DE" sz="9600" b="1" dirty="0"/>
                  <a:t>um durchschnittlich 14 Zehnerpotenz erfährt,</a:t>
                </a:r>
              </a:p>
              <a:p>
                <a:pPr marL="0" indent="0" algn="ctr">
                  <a:lnSpc>
                    <a:spcPct val="120000"/>
                  </a:lnSpc>
                  <a:spcBef>
                    <a:spcPts val="0"/>
                  </a:spcBef>
                  <a:buNone/>
                </a:pPr>
                <a:r>
                  <a:rPr lang="de-DE" sz="9600" b="1" dirty="0"/>
                  <a:t>trifft erstens nur noch jedes  </a:t>
                </a:r>
              </a:p>
              <a:p>
                <a:pPr marL="0" indent="0" algn="ctr">
                  <a:lnSpc>
                    <a:spcPct val="120000"/>
                  </a:lnSpc>
                  <a:spcBef>
                    <a:spcPts val="0"/>
                  </a:spcBef>
                  <a:buNone/>
                </a:pPr>
                <a:r>
                  <a:rPr lang="de-DE" sz="12800" b="1" dirty="0">
                    <a:highlight>
                      <a:srgbClr val="00FFFF"/>
                    </a:highlight>
                  </a:rPr>
                  <a:t>100-billionste </a:t>
                </a:r>
                <a:r>
                  <a:rPr lang="de-DE" sz="12800" b="1" dirty="0"/>
                  <a:t>   =     </a:t>
                </a:r>
                <a14:m>
                  <m:oMath xmlns:m="http://schemas.openxmlformats.org/officeDocument/2006/math">
                    <m:f>
                      <m:fPr>
                        <m:ctrlPr>
                          <a:rPr lang="de-DE" sz="14400" b="1" i="1" smtClean="0">
                            <a:latin typeface="Cambria Math" panose="02040503050406030204" pitchFamily="18" charset="0"/>
                          </a:rPr>
                        </m:ctrlPr>
                      </m:fPr>
                      <m:num>
                        <m:r>
                          <a:rPr lang="de-DE" sz="14400" b="1" i="1" smtClean="0">
                            <a:latin typeface="Cambria Math" panose="02040503050406030204" pitchFamily="18" charset="0"/>
                          </a:rPr>
                          <m:t>𝟏</m:t>
                        </m:r>
                      </m:num>
                      <m:den>
                        <m:r>
                          <a:rPr lang="de-DE" sz="14400" b="1" i="1" smtClean="0">
                            <a:latin typeface="Cambria Math" panose="02040503050406030204" pitchFamily="18" charset="0"/>
                          </a:rPr>
                          <m:t>𝟏𝟎𝟎</m:t>
                        </m:r>
                        <m:r>
                          <a:rPr lang="de-DE" sz="14400" b="1" i="1" smtClean="0">
                            <a:latin typeface="Cambria Math" panose="02040503050406030204" pitchFamily="18" charset="0"/>
                          </a:rPr>
                          <m:t>.</m:t>
                        </m:r>
                        <m:r>
                          <a:rPr lang="de-DE" sz="14400" b="1" i="1" smtClean="0">
                            <a:latin typeface="Cambria Math" panose="02040503050406030204" pitchFamily="18" charset="0"/>
                          </a:rPr>
                          <m:t>𝟎𝟎𝟎</m:t>
                        </m:r>
                        <m:r>
                          <a:rPr lang="de-DE" sz="14400" b="1" i="1" smtClean="0">
                            <a:latin typeface="Cambria Math" panose="02040503050406030204" pitchFamily="18" charset="0"/>
                          </a:rPr>
                          <m:t>.</m:t>
                        </m:r>
                        <m:r>
                          <a:rPr lang="de-DE" sz="14400" b="1" i="1" smtClean="0">
                            <a:latin typeface="Cambria Math" panose="02040503050406030204" pitchFamily="18" charset="0"/>
                          </a:rPr>
                          <m:t>𝟎𝟎𝟎</m:t>
                        </m:r>
                        <m:r>
                          <a:rPr lang="de-DE" sz="14400" b="1" i="1" smtClean="0">
                            <a:latin typeface="Cambria Math" panose="02040503050406030204" pitchFamily="18" charset="0"/>
                          </a:rPr>
                          <m:t>.</m:t>
                        </m:r>
                        <m:r>
                          <a:rPr lang="de-DE" sz="14400" b="1" i="1" smtClean="0">
                            <a:latin typeface="Cambria Math" panose="02040503050406030204" pitchFamily="18" charset="0"/>
                          </a:rPr>
                          <m:t>𝟎𝟎𝟎</m:t>
                        </m:r>
                        <m:r>
                          <a:rPr lang="de-DE" sz="14400" b="1" i="1" smtClean="0">
                            <a:latin typeface="Cambria Math" panose="02040503050406030204" pitchFamily="18" charset="0"/>
                          </a:rPr>
                          <m:t>.</m:t>
                        </m:r>
                        <m:r>
                          <a:rPr lang="de-DE" sz="14400" b="1" i="1" smtClean="0">
                            <a:latin typeface="Cambria Math" panose="02040503050406030204" pitchFamily="18" charset="0"/>
                          </a:rPr>
                          <m:t>𝟎𝟎𝟎</m:t>
                        </m:r>
                      </m:den>
                    </m:f>
                  </m:oMath>
                </a14:m>
                <a:r>
                  <a:rPr lang="de-DE" sz="9600" b="1" dirty="0"/>
                  <a:t> </a:t>
                </a:r>
              </a:p>
              <a:p>
                <a:pPr marL="0" indent="0" algn="ctr">
                  <a:lnSpc>
                    <a:spcPct val="120000"/>
                  </a:lnSpc>
                  <a:spcBef>
                    <a:spcPts val="0"/>
                  </a:spcBef>
                  <a:buNone/>
                </a:pPr>
                <a:r>
                  <a:rPr lang="de-DE" sz="4000" b="1" dirty="0"/>
                  <a:t>   </a:t>
                </a:r>
              </a:p>
              <a:p>
                <a:pPr marL="0" indent="0" algn="ctr">
                  <a:lnSpc>
                    <a:spcPct val="120000"/>
                  </a:lnSpc>
                  <a:spcBef>
                    <a:spcPts val="0"/>
                  </a:spcBef>
                  <a:buNone/>
                </a:pPr>
                <a:r>
                  <a:rPr lang="de-DE" sz="9600" b="1" dirty="0"/>
                  <a:t>Teilchen (Photon) das Empfangsgerät</a:t>
                </a:r>
              </a:p>
              <a:p>
                <a:pPr marL="0" indent="0" algn="ctr">
                  <a:lnSpc>
                    <a:spcPct val="120000"/>
                  </a:lnSpc>
                  <a:spcBef>
                    <a:spcPts val="0"/>
                  </a:spcBef>
                  <a:buNone/>
                </a:pPr>
                <a:r>
                  <a:rPr lang="de-DE" sz="9600" b="1" dirty="0"/>
                  <a:t>und dieses hat ggf. zusätzlich im Laufe der Jahrmilliarden </a:t>
                </a:r>
                <a:br>
                  <a:rPr lang="de-DE" sz="9600" b="1" dirty="0"/>
                </a:br>
                <a:r>
                  <a:rPr lang="de-DE" sz="9600" b="1" dirty="0"/>
                  <a:t>durch ca. 40 bis 50 Zusammenstöße so viel Energie (Elektronenvolt) verloren,</a:t>
                </a:r>
                <a:br>
                  <a:rPr lang="de-DE" sz="9600" b="1" dirty="0"/>
                </a:br>
                <a:r>
                  <a:rPr lang="de-DE" sz="9600" b="1" dirty="0"/>
                  <a:t>dass es nur noch als Radiowelle (</a:t>
                </a:r>
                <a14:m>
                  <m:oMath xmlns:m="http://schemas.openxmlformats.org/officeDocument/2006/math">
                    <m:sSup>
                      <m:sSupPr>
                        <m:ctrlPr>
                          <a:rPr lang="de-DE" sz="9600" b="1" i="1" smtClean="0">
                            <a:latin typeface="Cambria Math" panose="02040503050406030204" pitchFamily="18" charset="0"/>
                          </a:rPr>
                        </m:ctrlPr>
                      </m:sSupPr>
                      <m:e>
                        <m:r>
                          <a:rPr lang="de-DE" sz="9600" b="1" i="1" smtClean="0">
                            <a:latin typeface="Cambria Math" panose="02040503050406030204" pitchFamily="18" charset="0"/>
                          </a:rPr>
                          <m:t>𝟏𝟎</m:t>
                        </m:r>
                      </m:e>
                      <m:sup>
                        <m:r>
                          <a:rPr lang="de-DE" sz="9600" b="1" i="1" smtClean="0">
                            <a:latin typeface="Cambria Math" panose="02040503050406030204" pitchFamily="18" charset="0"/>
                          </a:rPr>
                          <m:t>−</m:t>
                        </m:r>
                        <m:r>
                          <a:rPr lang="de-DE" sz="9600" b="1" i="1" smtClean="0">
                            <a:latin typeface="Cambria Math" panose="02040503050406030204" pitchFamily="18" charset="0"/>
                          </a:rPr>
                          <m:t>𝟖</m:t>
                        </m:r>
                      </m:sup>
                    </m:sSup>
                    <m:r>
                      <a:rPr lang="de-DE" sz="9600" b="1" i="1" smtClean="0">
                        <a:latin typeface="Cambria Math" panose="02040503050406030204" pitchFamily="18" charset="0"/>
                      </a:rPr>
                      <m:t> </m:t>
                    </m:r>
                    <m:r>
                      <a:rPr lang="de-DE" sz="9600" b="1" i="0" smtClean="0">
                        <a:latin typeface="Cambria Math" panose="02040503050406030204" pitchFamily="18" charset="0"/>
                      </a:rPr>
                      <m:t>𝐞𝐕</m:t>
                    </m:r>
                    <m:r>
                      <a:rPr lang="de-DE" sz="9600" b="1" i="1" smtClean="0">
                        <a:latin typeface="Cambria Math" panose="02040503050406030204" pitchFamily="18" charset="0"/>
                      </a:rPr>
                      <m:t>) </m:t>
                    </m:r>
                  </m:oMath>
                </a14:m>
                <a:r>
                  <a:rPr lang="de-DE" sz="9600" b="1" dirty="0"/>
                  <a:t>bei uns ankommt  </a:t>
                </a:r>
                <a:br>
                  <a:rPr lang="de-DE" sz="9600" b="1" dirty="0"/>
                </a:br>
                <a:r>
                  <a:rPr lang="de-DE" sz="4000" b="1" dirty="0"/>
                  <a:t>  </a:t>
                </a:r>
              </a:p>
            </p:txBody>
          </p:sp>
        </mc:Choice>
        <mc:Fallback>
          <p:sp>
            <p:nvSpPr>
              <p:cNvPr id="3" name="Inhaltsplatzhalter 2">
                <a:extLst>
                  <a:ext uri="{FF2B5EF4-FFF2-40B4-BE49-F238E27FC236}">
                    <a16:creationId xmlns:a16="http://schemas.microsoft.com/office/drawing/2014/main" id="{AEEAB98C-266D-2E43-EB3E-55EC8533A4FB}"/>
                  </a:ext>
                </a:extLst>
              </p:cNvPr>
              <p:cNvSpPr>
                <a:spLocks noGrp="1" noRot="1" noChangeAspect="1" noMove="1" noResize="1" noEditPoints="1" noAdjustHandles="1" noChangeArrowheads="1" noChangeShapeType="1" noTextEdit="1"/>
              </p:cNvSpPr>
              <p:nvPr>
                <p:ph idx="1"/>
              </p:nvPr>
            </p:nvSpPr>
            <p:spPr>
              <a:xfrm>
                <a:off x="291402" y="1212396"/>
                <a:ext cx="11374734" cy="5050518"/>
              </a:xfrm>
              <a:blipFill>
                <a:blip r:embed="rId2"/>
                <a:stretch>
                  <a:fillRect t="-966"/>
                </a:stretch>
              </a:blipFill>
            </p:spPr>
            <p:txBody>
              <a:bodyPr/>
              <a:lstStyle/>
              <a:p>
                <a:r>
                  <a:rPr lang="de-DE">
                    <a:noFill/>
                  </a:rPr>
                  <a:t> </a:t>
                </a:r>
              </a:p>
            </p:txBody>
          </p:sp>
        </mc:Fallback>
      </mc:AlternateContent>
      <p:sp>
        <p:nvSpPr>
          <p:cNvPr id="6" name="Foliennummernplatzhalter 4">
            <a:extLst>
              <a:ext uri="{FF2B5EF4-FFF2-40B4-BE49-F238E27FC236}">
                <a16:creationId xmlns:a16="http://schemas.microsoft.com/office/drawing/2014/main" id="{101C3744-EF3F-6969-2FFA-FECB01CD95E9}"/>
              </a:ext>
            </a:extLst>
          </p:cNvPr>
          <p:cNvSpPr>
            <a:spLocks noGrp="1"/>
          </p:cNvSpPr>
          <p:nvPr>
            <p:ph type="sldNum" sz="quarter" idx="12"/>
          </p:nvPr>
        </p:nvSpPr>
        <p:spPr>
          <a:xfrm>
            <a:off x="10992678" y="6363914"/>
            <a:ext cx="1179508"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e-DE" sz="44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Fußzeilenplatzhalter 3">
            <a:extLst>
              <a:ext uri="{FF2B5EF4-FFF2-40B4-BE49-F238E27FC236}">
                <a16:creationId xmlns:a16="http://schemas.microsoft.com/office/drawing/2014/main" id="{84AE2B3E-F29B-794D-7756-FD6239561849}"/>
              </a:ext>
            </a:extLst>
          </p:cNvPr>
          <p:cNvSpPr>
            <a:spLocks noGrp="1"/>
          </p:cNvSpPr>
          <p:nvPr>
            <p:ph type="ftr" sz="quarter" idx="11"/>
          </p:nvPr>
        </p:nvSpPr>
        <p:spPr>
          <a:xfrm>
            <a:off x="3599938" y="6449031"/>
            <a:ext cx="6018151"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Fi</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Calibri" panose="020F0502020204030204"/>
                <a:ea typeface="+mn-ea"/>
                <a:cs typeface="+mn-cs"/>
              </a:rPr>
              <a:t>Wb</a:t>
            </a:r>
            <a:r>
              <a:rPr kumimoji="0" lang="de-DE" sz="1400" b="0" i="0" u="none" strike="noStrike" kern="1200" cap="none" spc="0" normalizeH="0" baseline="0" noProof="0" dirty="0">
                <a:ln>
                  <a:noFill/>
                </a:ln>
                <a:solidFill>
                  <a:prstClr val="black"/>
                </a:solidFill>
                <a:effectLst/>
                <a:uLnTx/>
                <a:uFillTx/>
                <a:latin typeface="Calibri" panose="020F0502020204030204"/>
                <a:ea typeface="+mn-ea"/>
                <a:cs typeface="+mn-cs"/>
              </a:rPr>
              <a:t>;       FBS-WB-FI-11@outlook.de  </a:t>
            </a:r>
          </a:p>
        </p:txBody>
      </p:sp>
    </p:spTree>
    <p:extLst>
      <p:ext uri="{BB962C8B-B14F-4D97-AF65-F5344CB8AC3E}">
        <p14:creationId xmlns:p14="http://schemas.microsoft.com/office/powerpoint/2010/main" val="1971507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89BEA-EEC1-FB07-BF6C-EA867EA86E8B}"/>
            </a:ext>
          </a:extLst>
        </p:cNvPr>
        <p:cNvGrpSpPr/>
        <p:nvPr/>
      </p:nvGrpSpPr>
      <p:grpSpPr>
        <a:xfrm>
          <a:off x="0" y="0"/>
          <a:ext cx="0" cy="0"/>
          <a:chOff x="0" y="0"/>
          <a:chExt cx="0" cy="0"/>
        </a:xfrm>
      </p:grpSpPr>
      <p:sp>
        <p:nvSpPr>
          <p:cNvPr id="5" name="Rectangle 12">
            <a:extLst>
              <a:ext uri="{FF2B5EF4-FFF2-40B4-BE49-F238E27FC236}">
                <a16:creationId xmlns:a16="http://schemas.microsoft.com/office/drawing/2014/main" id="{23E26220-2B9C-3B7A-77CF-1E03FC272BD0}"/>
              </a:ext>
            </a:extLst>
          </p:cNvPr>
          <p:cNvSpPr>
            <a:spLocks noGrp="1" noChangeArrowheads="1"/>
          </p:cNvSpPr>
          <p:nvPr>
            <p:ph idx="1"/>
          </p:nvPr>
        </p:nvSpPr>
        <p:spPr bwMode="auto">
          <a:xfrm>
            <a:off x="0" y="0"/>
            <a:ext cx="12192000" cy="6858000"/>
          </a:xfrm>
          <a:prstGeom prst="rect">
            <a:avLst/>
          </a:prstGeom>
          <a:solidFill>
            <a:schemeClr val="tx1">
              <a:lumMod val="100000"/>
              <a:lumOff val="0"/>
            </a:schemeClr>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endParaRPr lang="de-DE" sz="18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br>
              <a:rPr lang="de-DE" sz="1800" b="1" dirty="0">
                <a:solidFill>
                  <a:srgbClr val="FFFFFF"/>
                </a:solidFill>
                <a:latin typeface="Arial" panose="020B0604020202020204" pitchFamily="34" charset="0"/>
                <a:ea typeface="Calibri" panose="020F0502020204030204" pitchFamily="34" charset="0"/>
                <a:cs typeface="Times New Roman" panose="02020603050405020304" pitchFamily="18" charset="0"/>
              </a:rPr>
            </a:br>
            <a:br>
              <a:rPr lang="de-DE" sz="1800" b="1" dirty="0">
                <a:solidFill>
                  <a:srgbClr val="FFFFFF"/>
                </a:solidFill>
                <a:latin typeface="Arial" panose="020B0604020202020204" pitchFamily="34" charset="0"/>
                <a:ea typeface="Calibri" panose="020F0502020204030204" pitchFamily="34" charset="0"/>
                <a:cs typeface="Times New Roman" panose="02020603050405020304" pitchFamily="18" charset="0"/>
              </a:rPr>
            </a:b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Strahlung aus noch größeren Entfernungen als 14 REH</a:t>
            </a:r>
            <a:b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b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unterliegt erstens einem noch wesentlich stärkeren </a:t>
            </a:r>
            <a:b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b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Streu-Effekt in Raum und Zeit </a:t>
            </a:r>
            <a:b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b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und verliert zusätzlich durch die Effekte der </a:t>
            </a:r>
            <a:b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b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Compton-Streuung nahezu alle Energie.</a:t>
            </a:r>
            <a:br>
              <a:rPr lang="de-DE" b="1" dirty="0">
                <a:solidFill>
                  <a:srgbClr val="FFFFFF"/>
                </a:solidFill>
                <a:latin typeface="Arial" panose="020B0604020202020204" pitchFamily="34" charset="0"/>
                <a:ea typeface="Calibri" panose="020F0502020204030204" pitchFamily="34" charset="0"/>
                <a:cs typeface="Times New Roman" panose="02020603050405020304" pitchFamily="18" charset="0"/>
              </a:rPr>
            </a:br>
            <a:r>
              <a:rPr lang="de-DE" b="1" dirty="0">
                <a:solidFill>
                  <a:srgbClr val="FFFFFF"/>
                </a:solidFill>
                <a:latin typeface="Arial" panose="020B0604020202020204" pitchFamily="34" charset="0"/>
                <a:ea typeface="Calibri" panose="020F0502020204030204" pitchFamily="34" charset="0"/>
                <a:cs typeface="Times New Roman" panose="02020603050405020304" pitchFamily="18" charset="0"/>
              </a:rPr>
              <a:t>Somit kommt vor dem Hintergrund </a:t>
            </a: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der </a:t>
            </a:r>
            <a:b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b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FBS-</a:t>
            </a:r>
            <a:r>
              <a:rPr lang="de-DE" b="1"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Redshift</a:t>
            </a: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-Konstante (1 Z / </a:t>
            </a:r>
            <a:r>
              <a:rPr lang="de-DE" b="1"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Sas</a:t>
            </a: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oder REH) </a:t>
            </a:r>
            <a:b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br>
            <a:r>
              <a:rPr lang="de-DE"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bei uns nichts mehr </a:t>
            </a:r>
            <a:r>
              <a:rPr lang="de-DE" b="1" dirty="0">
                <a:solidFill>
                  <a:srgbClr val="FFFFFF"/>
                </a:solidFill>
                <a:effectLst/>
                <a:latin typeface="Arial" panose="020B0604020202020204" pitchFamily="34" charset="0"/>
                <a:ea typeface="Calibri" panose="020F0502020204030204" pitchFamily="34" charset="0"/>
              </a:rPr>
              <a:t>an,</a:t>
            </a:r>
            <a:br>
              <a:rPr lang="de-DE" b="1" dirty="0">
                <a:solidFill>
                  <a:srgbClr val="FFFFFF"/>
                </a:solidFill>
                <a:effectLst/>
                <a:latin typeface="Arial" panose="020B0604020202020204" pitchFamily="34" charset="0"/>
                <a:ea typeface="Calibri" panose="020F0502020204030204" pitchFamily="34" charset="0"/>
              </a:rPr>
            </a:br>
            <a:r>
              <a:rPr lang="de-DE" b="1" dirty="0">
                <a:solidFill>
                  <a:srgbClr val="FFFFFF"/>
                </a:solidFill>
                <a:effectLst/>
                <a:latin typeface="Arial" panose="020B0604020202020204" pitchFamily="34" charset="0"/>
                <a:ea typeface="Calibri" panose="020F0502020204030204" pitchFamily="34" charset="0"/>
              </a:rPr>
              <a:t>was wir noch messen oder empfangen könnten</a:t>
            </a:r>
            <a:br>
              <a:rPr lang="de-DE" sz="3200" b="1" dirty="0">
                <a:solidFill>
                  <a:srgbClr val="FFFFFF"/>
                </a:solidFill>
                <a:effectLst/>
                <a:latin typeface="Arial" panose="020B0604020202020204" pitchFamily="34" charset="0"/>
                <a:ea typeface="Calibri" panose="020F0502020204030204" pitchFamily="34" charset="0"/>
              </a:rPr>
            </a:br>
            <a:r>
              <a:rPr lang="de-DE" sz="4400" b="1" dirty="0">
                <a:solidFill>
                  <a:srgbClr val="FFFFFF"/>
                </a:solidFill>
                <a:latin typeface="Arial" panose="020B0604020202020204" pitchFamily="34" charset="0"/>
                <a:ea typeface="Calibri" panose="020F0502020204030204" pitchFamily="34" charset="0"/>
              </a:rPr>
              <a:t>Es wird Schwarz</a:t>
            </a:r>
            <a:endParaRPr lang="de-DE" sz="4400" b="1" dirty="0">
              <a:solidFill>
                <a:srgbClr val="FFFFFF"/>
              </a:solidFill>
              <a:effectLst/>
              <a:latin typeface="Arial" panose="020B0604020202020204" pitchFamily="34" charset="0"/>
              <a:ea typeface="Calibri" panose="020F0502020204030204" pitchFamily="34" charset="0"/>
            </a:endParaRPr>
          </a:p>
        </p:txBody>
      </p:sp>
      <p:sp>
        <p:nvSpPr>
          <p:cNvPr id="2" name="Titel 1">
            <a:extLst>
              <a:ext uri="{FF2B5EF4-FFF2-40B4-BE49-F238E27FC236}">
                <a16:creationId xmlns:a16="http://schemas.microsoft.com/office/drawing/2014/main" id="{199B2053-CB6E-FCEC-BB30-1637245D8624}"/>
              </a:ext>
            </a:extLst>
          </p:cNvPr>
          <p:cNvSpPr>
            <a:spLocks noGrp="1"/>
          </p:cNvSpPr>
          <p:nvPr>
            <p:ph type="title"/>
          </p:nvPr>
        </p:nvSpPr>
        <p:spPr>
          <a:xfrm>
            <a:off x="103909" y="193675"/>
            <a:ext cx="11984182" cy="1325563"/>
          </a:xfrm>
        </p:spPr>
        <p:txBody>
          <a:bodyPr>
            <a:normAutofit/>
          </a:bodyPr>
          <a:lstStyle/>
          <a:p>
            <a:pPr algn="ctr"/>
            <a:r>
              <a:rPr lang="de-DE" sz="4000" b="1" dirty="0">
                <a:solidFill>
                  <a:srgbClr val="FFFF00"/>
                </a:solidFill>
                <a:latin typeface="Arial" panose="020B0604020202020204" pitchFamily="34" charset="0"/>
                <a:cs typeface="Arial" panose="020B0604020202020204" pitchFamily="34" charset="0"/>
              </a:rPr>
              <a:t>Die FBS-</a:t>
            </a:r>
            <a:r>
              <a:rPr lang="de-DE" sz="4000" b="1" dirty="0" err="1">
                <a:solidFill>
                  <a:srgbClr val="FFFF00"/>
                </a:solidFill>
                <a:latin typeface="Arial" panose="020B0604020202020204" pitchFamily="34" charset="0"/>
                <a:cs typeface="Arial" panose="020B0604020202020204" pitchFamily="34" charset="0"/>
              </a:rPr>
              <a:t>Redshift</a:t>
            </a:r>
            <a:r>
              <a:rPr lang="de-DE" sz="4000" b="1" dirty="0">
                <a:solidFill>
                  <a:srgbClr val="FFFF00"/>
                </a:solidFill>
                <a:latin typeface="Arial" panose="020B0604020202020204" pitchFamily="34" charset="0"/>
                <a:cs typeface="Arial" panose="020B0604020202020204" pitchFamily="34" charset="0"/>
              </a:rPr>
              <a:t>-Konstante -	es wird schwarz</a:t>
            </a:r>
          </a:p>
        </p:txBody>
      </p:sp>
      <p:sp>
        <p:nvSpPr>
          <p:cNvPr id="6" name="Foliennummernplatzhalter 4">
            <a:extLst>
              <a:ext uri="{FF2B5EF4-FFF2-40B4-BE49-F238E27FC236}">
                <a16:creationId xmlns:a16="http://schemas.microsoft.com/office/drawing/2014/main" id="{214B08CB-77E1-E440-F36D-173E51479EE6}"/>
              </a:ext>
            </a:extLst>
          </p:cNvPr>
          <p:cNvSpPr>
            <a:spLocks noGrp="1"/>
          </p:cNvSpPr>
          <p:nvPr>
            <p:ph type="sldNum" sz="quarter" idx="12"/>
          </p:nvPr>
        </p:nvSpPr>
        <p:spPr>
          <a:xfrm>
            <a:off x="10907486" y="6363914"/>
            <a:ext cx="1264699" cy="476480"/>
          </a:xfrm>
          <a:solidFill>
            <a:schemeClr val="bg1"/>
          </a:solid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7A253-6AC8-4C12-9780-05E2AF668A90}" type="slidenum">
              <a:rPr kumimoji="0" lang="de-DE" sz="44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e-DE" sz="44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7" name="Fußzeilenplatzhalter 3">
            <a:extLst>
              <a:ext uri="{FF2B5EF4-FFF2-40B4-BE49-F238E27FC236}">
                <a16:creationId xmlns:a16="http://schemas.microsoft.com/office/drawing/2014/main" id="{19B2667E-186F-1B04-4EFF-20B3E8C0F2C4}"/>
              </a:ext>
            </a:extLst>
          </p:cNvPr>
          <p:cNvSpPr>
            <a:spLocks noGrp="1"/>
          </p:cNvSpPr>
          <p:nvPr>
            <p:ph type="ftr" sz="quarter" idx="11"/>
          </p:nvPr>
        </p:nvSpPr>
        <p:spPr>
          <a:xfrm>
            <a:off x="3021496" y="6449031"/>
            <a:ext cx="6596593" cy="365125"/>
          </a:xfrm>
          <a:solidFill>
            <a:schemeClr val="bg1"/>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Aptos" panose="02110004020202020204"/>
                <a:ea typeface="+mn-ea"/>
                <a:cs typeface="+mn-cs"/>
              </a:rPr>
              <a:t> Bernhard Schäpermeier 2026;    </a:t>
            </a:r>
            <a:r>
              <a:rPr kumimoji="0" lang="de-DE" sz="1400" b="0" i="0" u="none" strike="noStrike" kern="1200" cap="none" spc="0" normalizeH="0" baseline="0" noProof="0" dirty="0" err="1">
                <a:ln>
                  <a:noFill/>
                </a:ln>
                <a:solidFill>
                  <a:prstClr val="black"/>
                </a:solidFill>
                <a:effectLst/>
                <a:uLnTx/>
                <a:uFillTx/>
                <a:latin typeface="Aptos" panose="02110004020202020204"/>
                <a:ea typeface="+mn-ea"/>
                <a:cs typeface="+mn-cs"/>
              </a:rPr>
              <a:t>Fi</a:t>
            </a:r>
            <a:r>
              <a:rPr kumimoji="0" lang="de-DE" sz="1400" b="0" i="0" u="none" strike="noStrike" kern="1200" cap="none" spc="0" normalizeH="0" baseline="0" noProof="0" dirty="0">
                <a:ln>
                  <a:noFill/>
                </a:ln>
                <a:solidFill>
                  <a:prstClr val="black"/>
                </a:solidFill>
                <a:effectLst/>
                <a:uLnTx/>
                <a:uFillTx/>
                <a:latin typeface="Aptos" panose="02110004020202020204"/>
                <a:ea typeface="+mn-ea"/>
                <a:cs typeface="+mn-cs"/>
              </a:rPr>
              <a:t> 11   91746 </a:t>
            </a:r>
            <a:r>
              <a:rPr kumimoji="0" lang="de-DE" sz="1400" b="0" i="0" u="none" strike="noStrike" kern="1200" cap="none" spc="0" normalizeH="0" baseline="0" noProof="0" dirty="0" err="1">
                <a:ln>
                  <a:noFill/>
                </a:ln>
                <a:solidFill>
                  <a:prstClr val="black"/>
                </a:solidFill>
                <a:effectLst/>
                <a:uLnTx/>
                <a:uFillTx/>
                <a:latin typeface="Aptos" panose="02110004020202020204"/>
                <a:ea typeface="+mn-ea"/>
                <a:cs typeface="+mn-cs"/>
              </a:rPr>
              <a:t>Wb</a:t>
            </a:r>
            <a:r>
              <a:rPr kumimoji="0" lang="de-DE" sz="1400" b="0" i="0" u="none" strike="noStrike" kern="1200" cap="none" spc="0" normalizeH="0" baseline="0" noProof="0" dirty="0">
                <a:ln>
                  <a:noFill/>
                </a:ln>
                <a:solidFill>
                  <a:prstClr val="black"/>
                </a:solidFill>
                <a:effectLst/>
                <a:uLnTx/>
                <a:uFillTx/>
                <a:latin typeface="Aptos" panose="02110004020202020204"/>
                <a:ea typeface="+mn-ea"/>
                <a:cs typeface="+mn-cs"/>
              </a:rPr>
              <a:t>;       FBS-WB-FI-11@outlook.de  </a:t>
            </a:r>
          </a:p>
        </p:txBody>
      </p:sp>
    </p:spTree>
    <p:extLst>
      <p:ext uri="{BB962C8B-B14F-4D97-AF65-F5344CB8AC3E}">
        <p14:creationId xmlns:p14="http://schemas.microsoft.com/office/powerpoint/2010/main" val="3240969585"/>
      </p:ext>
    </p:extLst>
  </p:cSld>
  <p:clrMapOvr>
    <a:masterClrMapping/>
  </p:clrMapOvr>
</p:sld>
</file>

<file path=ppt/theme/theme1.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2320</Words>
  <Application>Microsoft Office PowerPoint</Application>
  <PresentationFormat>Breitbild</PresentationFormat>
  <Paragraphs>232</Paragraphs>
  <Slides>26</Slides>
  <Notes>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26</vt:i4>
      </vt:variant>
    </vt:vector>
  </HeadingPairs>
  <TitlesOfParts>
    <vt:vector size="34" baseType="lpstr">
      <vt:lpstr>Aptos</vt:lpstr>
      <vt:lpstr>Aptos Display</vt:lpstr>
      <vt:lpstr>Arial</vt:lpstr>
      <vt:lpstr>Calibri</vt:lpstr>
      <vt:lpstr>Calibri Light</vt:lpstr>
      <vt:lpstr>Cambria Math</vt:lpstr>
      <vt:lpstr>1_Office</vt:lpstr>
      <vt:lpstr>2_Office</vt:lpstr>
      <vt:lpstr>PowerPoint-Präsentation</vt:lpstr>
      <vt:lpstr>Doppler- oder Streu-Effekt</vt:lpstr>
      <vt:lpstr>Doppler- oder Streu- Effekt</vt:lpstr>
      <vt:lpstr>Doppler- oder Streu-Effekt</vt:lpstr>
      <vt:lpstr>Doppler- oder Streu-Effekt</vt:lpstr>
      <vt:lpstr>PowerPoint-Präsentation</vt:lpstr>
      <vt:lpstr>Gedankenmodell zum Streueffekt</vt:lpstr>
      <vt:lpstr>Gedankenmodell zum Streueffekt</vt:lpstr>
      <vt:lpstr>Gedankenmodell zum Streueffekt</vt:lpstr>
      <vt:lpstr>Gedankenmodell zum Streueffekt</vt:lpstr>
      <vt:lpstr>Doppler- oder Streu-Effekt</vt:lpstr>
      <vt:lpstr>Streueffekt / Compton-Streuung </vt:lpstr>
      <vt:lpstr>Compton-Streuung   -   Wechselwirkung</vt:lpstr>
      <vt:lpstr>Compton-Streuung </vt:lpstr>
      <vt:lpstr>Compton-Streuung   -   Wechselwirkung</vt:lpstr>
      <vt:lpstr>Compton-Streuung   -   Wechselwirkung</vt:lpstr>
      <vt:lpstr>Das passiert so gut wie nie !</vt:lpstr>
      <vt:lpstr>Von der Gammastrahlung zur Radiowelle</vt:lpstr>
      <vt:lpstr>Von der Gammastrahlung zur Radiowelle in 14 Zehnerpotenzen   =  1Z pro Sas / REH</vt:lpstr>
      <vt:lpstr>Zurück zum Maschinengewehrmodell</vt:lpstr>
      <vt:lpstr>Compton - Streueffekt</vt:lpstr>
      <vt:lpstr>Trefferquote - Streueffekt</vt:lpstr>
      <vt:lpstr>Trefferquote - Streueffekt</vt:lpstr>
      <vt:lpstr>Durchschnittlich  -  14 Zehnerpotenzen</vt:lpstr>
      <vt:lpstr>   1 :  100 Billionen (Photonen / Elektronenvolt)</vt:lpstr>
      <vt:lpstr>Die FBS-Redshift-Konstante - es wird schwarz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Bernhard Schäpermeier</dc:creator>
  <cp:lastModifiedBy>Bernhard Schäpermeier</cp:lastModifiedBy>
  <cp:revision>30</cp:revision>
  <dcterms:created xsi:type="dcterms:W3CDTF">2026-04-20T11:52:02Z</dcterms:created>
  <dcterms:modified xsi:type="dcterms:W3CDTF">2026-10-14T09:38:59Z</dcterms:modified>
</cp:coreProperties>
</file>